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14.jpg" ContentType="image/jpg"/>
  <Override PartName="/ppt/media/image15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91" r:id="rId39"/>
    <p:sldId id="292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8" r:id="rId53"/>
    <p:sldId id="299" r:id="rId54"/>
    <p:sldId id="293" r:id="rId55"/>
    <p:sldId id="294" r:id="rId56"/>
    <p:sldId id="295" r:id="rId57"/>
    <p:sldId id="296" r:id="rId58"/>
    <p:sldId id="297" r:id="rId59"/>
    <p:sldId id="29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0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9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3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6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6A683-D13C-421C-A462-C5CA4600FD5E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BB08-CE21-4C77-A627-C858EC53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6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9032" y="680720"/>
            <a:ext cx="7155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7900" y="3789679"/>
            <a:ext cx="1440179" cy="810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9040" y="3782059"/>
            <a:ext cx="1440179" cy="810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7900" y="4699000"/>
            <a:ext cx="1440179" cy="8102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9040" y="4704079"/>
            <a:ext cx="1434338" cy="8102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7600" y="2339339"/>
            <a:ext cx="7200900" cy="40513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49032" y="1303937"/>
            <a:ext cx="10246360" cy="2307590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  <a:p>
            <a:pPr marL="7774305" marR="5080" indent="-393700">
              <a:lnSpc>
                <a:spcPct val="100000"/>
              </a:lnSpc>
              <a:spcBef>
                <a:spcPts val="1270"/>
              </a:spcBef>
            </a:pPr>
            <a:r>
              <a:rPr sz="2800" b="1" dirty="0">
                <a:latin typeface="Segoe UI"/>
                <a:cs typeface="Segoe UI"/>
              </a:rPr>
              <a:t>5.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Sektor Pertambangan Minerba</a:t>
            </a:r>
            <a:endParaRPr sz="28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99040" y="5595620"/>
            <a:ext cx="1440179" cy="8102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32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7900" y="3789679"/>
            <a:ext cx="1440179" cy="8102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49032" y="1534223"/>
            <a:ext cx="62795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9040" y="3782059"/>
            <a:ext cx="1440179" cy="810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7900" y="4699000"/>
            <a:ext cx="1440179" cy="8102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9040" y="4704079"/>
            <a:ext cx="1434338" cy="8102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97900" y="5618479"/>
            <a:ext cx="1440179" cy="8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7600" y="2339339"/>
            <a:ext cx="7200900" cy="40513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517001" y="2305303"/>
            <a:ext cx="3042920" cy="1312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1339215" indent="-393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Segoe UI"/>
                <a:cs typeface="Segoe UI"/>
              </a:rPr>
              <a:t>6.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Sektor Lainnya</a:t>
            </a:r>
            <a:endParaRPr sz="2800">
              <a:latin typeface="Segoe UI"/>
              <a:cs typeface="Segoe UI"/>
            </a:endParaRPr>
          </a:p>
          <a:p>
            <a:pPr marL="388620" algn="ctr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latin typeface="Segoe UI"/>
                <a:cs typeface="Segoe UI"/>
              </a:rPr>
              <a:t>*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Berada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di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wilayah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perairan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spc="-20" dirty="0">
                <a:latin typeface="Segoe UI"/>
                <a:cs typeface="Segoe UI"/>
              </a:rPr>
              <a:t>NKRI</a:t>
            </a:r>
            <a:endParaRPr sz="1400">
              <a:latin typeface="Segoe UI"/>
              <a:cs typeface="Segoe UI"/>
            </a:endParaRPr>
          </a:p>
          <a:p>
            <a:pPr marR="64135" algn="ctr">
              <a:lnSpc>
                <a:spcPct val="100000"/>
              </a:lnSpc>
            </a:pPr>
            <a:r>
              <a:rPr sz="1400" dirty="0">
                <a:latin typeface="Segoe UI"/>
                <a:cs typeface="Segoe UI"/>
              </a:rPr>
              <a:t>dan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selain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objek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PBB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P2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45183" y="5366384"/>
            <a:ext cx="4219575" cy="86931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279"/>
              </a:lnSpc>
              <a:spcBef>
                <a:spcPts val="275"/>
              </a:spcBef>
            </a:pP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a.</a:t>
            </a:r>
            <a:r>
              <a:rPr sz="2800" b="1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Ruas</a:t>
            </a:r>
            <a:r>
              <a:rPr sz="2800" b="1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Jalan</a:t>
            </a:r>
            <a:r>
              <a:rPr sz="2800" b="1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Segoe UI"/>
                <a:cs typeface="Segoe UI"/>
              </a:rPr>
              <a:t>Tol</a:t>
            </a:r>
            <a:r>
              <a:rPr sz="2800" b="1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Dihapus PMK234/PMK.03/2022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0" y="2357120"/>
            <a:ext cx="7200900" cy="40513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32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7900" y="3789679"/>
            <a:ext cx="1440179" cy="8102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9032" y="1534223"/>
            <a:ext cx="62795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040" y="3782059"/>
            <a:ext cx="1440179" cy="8102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7900" y="4699000"/>
            <a:ext cx="1440179" cy="8102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99040" y="4704079"/>
            <a:ext cx="1434338" cy="8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97900" y="5618479"/>
            <a:ext cx="1440179" cy="8102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517001" y="2305303"/>
            <a:ext cx="3042920" cy="1312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1339215" indent="-393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Segoe UI"/>
                <a:cs typeface="Segoe UI"/>
              </a:rPr>
              <a:t>6.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Sektor Lainnya</a:t>
            </a:r>
            <a:endParaRPr sz="2800">
              <a:latin typeface="Segoe UI"/>
              <a:cs typeface="Segoe UI"/>
            </a:endParaRPr>
          </a:p>
          <a:p>
            <a:pPr marL="388620" algn="ctr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latin typeface="Segoe UI"/>
                <a:cs typeface="Segoe UI"/>
              </a:rPr>
              <a:t>*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Berada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di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wilayah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perairan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spc="-20" dirty="0">
                <a:latin typeface="Segoe UI"/>
                <a:cs typeface="Segoe UI"/>
              </a:rPr>
              <a:t>NKRI</a:t>
            </a:r>
            <a:endParaRPr sz="1400">
              <a:latin typeface="Segoe UI"/>
              <a:cs typeface="Segoe UI"/>
            </a:endParaRPr>
          </a:p>
          <a:p>
            <a:pPr marR="64135" algn="ctr">
              <a:lnSpc>
                <a:spcPct val="100000"/>
              </a:lnSpc>
            </a:pPr>
            <a:r>
              <a:rPr sz="1400" dirty="0">
                <a:latin typeface="Segoe UI"/>
                <a:cs typeface="Segoe UI"/>
              </a:rPr>
              <a:t>dan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selain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objek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PBB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P2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1844" y="5719762"/>
            <a:ext cx="36150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b.</a:t>
            </a:r>
            <a:r>
              <a:rPr sz="2800" b="1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Perikanan</a:t>
            </a:r>
            <a:r>
              <a:rPr sz="2800" b="1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Tangkap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919" y="2367279"/>
            <a:ext cx="7168769" cy="40487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32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7900" y="3789679"/>
            <a:ext cx="1440179" cy="8102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9032" y="1534223"/>
            <a:ext cx="62795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040" y="3782059"/>
            <a:ext cx="1440179" cy="8102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7900" y="4699000"/>
            <a:ext cx="1440179" cy="8102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99040" y="4704079"/>
            <a:ext cx="1434338" cy="8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97900" y="5618479"/>
            <a:ext cx="1440179" cy="8102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517001" y="2305303"/>
            <a:ext cx="3042920" cy="1312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1339215" indent="-393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Segoe UI"/>
                <a:cs typeface="Segoe UI"/>
              </a:rPr>
              <a:t>6.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Sektor Lainnya</a:t>
            </a:r>
            <a:endParaRPr sz="2800">
              <a:latin typeface="Segoe UI"/>
              <a:cs typeface="Segoe UI"/>
            </a:endParaRPr>
          </a:p>
          <a:p>
            <a:pPr marL="388620" algn="ctr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latin typeface="Segoe UI"/>
                <a:cs typeface="Segoe UI"/>
              </a:rPr>
              <a:t>*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Berada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di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wilayah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perairan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spc="-20" dirty="0">
                <a:latin typeface="Segoe UI"/>
                <a:cs typeface="Segoe UI"/>
              </a:rPr>
              <a:t>NKRI</a:t>
            </a:r>
            <a:endParaRPr sz="1400">
              <a:latin typeface="Segoe UI"/>
              <a:cs typeface="Segoe UI"/>
            </a:endParaRPr>
          </a:p>
          <a:p>
            <a:pPr marR="64135" algn="ctr">
              <a:lnSpc>
                <a:spcPct val="100000"/>
              </a:lnSpc>
            </a:pPr>
            <a:r>
              <a:rPr sz="1400" dirty="0">
                <a:latin typeface="Segoe UI"/>
                <a:cs typeface="Segoe UI"/>
              </a:rPr>
              <a:t>dan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selain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objek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PBB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P2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1844" y="5719762"/>
            <a:ext cx="37096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c.</a:t>
            </a:r>
            <a:r>
              <a:rPr sz="2800" b="1" spc="-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Perikanan</a:t>
            </a:r>
            <a:r>
              <a:rPr sz="2800" b="1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Budidaya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060" y="2357120"/>
            <a:ext cx="7200900" cy="40513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32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7900" y="3789679"/>
            <a:ext cx="1440179" cy="8102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9032" y="1534223"/>
            <a:ext cx="62795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040" y="3782059"/>
            <a:ext cx="1440179" cy="8102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7900" y="4699000"/>
            <a:ext cx="1440179" cy="8102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99040" y="4704079"/>
            <a:ext cx="1434338" cy="8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97900" y="5618479"/>
            <a:ext cx="1440179" cy="8102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517001" y="2305303"/>
            <a:ext cx="3042920" cy="1312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1339215" indent="-393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Segoe UI"/>
                <a:cs typeface="Segoe UI"/>
              </a:rPr>
              <a:t>6.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Sektor Lainnya</a:t>
            </a:r>
            <a:endParaRPr sz="2800">
              <a:latin typeface="Segoe UI"/>
              <a:cs typeface="Segoe UI"/>
            </a:endParaRPr>
          </a:p>
          <a:p>
            <a:pPr marL="388620" algn="ctr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latin typeface="Segoe UI"/>
                <a:cs typeface="Segoe UI"/>
              </a:rPr>
              <a:t>*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Berada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di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wilayah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perairan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spc="-20" dirty="0">
                <a:latin typeface="Segoe UI"/>
                <a:cs typeface="Segoe UI"/>
              </a:rPr>
              <a:t>NKRI</a:t>
            </a:r>
            <a:endParaRPr sz="1400">
              <a:latin typeface="Segoe UI"/>
              <a:cs typeface="Segoe UI"/>
            </a:endParaRPr>
          </a:p>
          <a:p>
            <a:pPr marR="64135" algn="ctr">
              <a:lnSpc>
                <a:spcPct val="100000"/>
              </a:lnSpc>
            </a:pPr>
            <a:r>
              <a:rPr sz="1400" dirty="0">
                <a:latin typeface="Segoe UI"/>
                <a:cs typeface="Segoe UI"/>
              </a:rPr>
              <a:t>dan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selain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objek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PBB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P2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1844" y="5719762"/>
            <a:ext cx="2706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d.</a:t>
            </a:r>
            <a:r>
              <a:rPr sz="28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Jaringan</a:t>
            </a:r>
            <a:r>
              <a:rPr sz="28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Pipa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0" y="2359660"/>
            <a:ext cx="7200900" cy="40487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32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7900" y="3789679"/>
            <a:ext cx="1440179" cy="8102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9032" y="1534223"/>
            <a:ext cx="62795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040" y="3782059"/>
            <a:ext cx="1440179" cy="8102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7900" y="4699000"/>
            <a:ext cx="1440179" cy="8102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99040" y="4704079"/>
            <a:ext cx="1434338" cy="8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97900" y="5618479"/>
            <a:ext cx="1440179" cy="8102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517001" y="2305303"/>
            <a:ext cx="3042920" cy="1312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1339215" indent="-393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Segoe UI"/>
                <a:cs typeface="Segoe UI"/>
              </a:rPr>
              <a:t>6.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Sektor Lainnya</a:t>
            </a:r>
            <a:endParaRPr sz="2800">
              <a:latin typeface="Segoe UI"/>
              <a:cs typeface="Segoe UI"/>
            </a:endParaRPr>
          </a:p>
          <a:p>
            <a:pPr marL="388620" algn="ctr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latin typeface="Segoe UI"/>
                <a:cs typeface="Segoe UI"/>
              </a:rPr>
              <a:t>*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Berada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di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wilayah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perairan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spc="-20" dirty="0">
                <a:latin typeface="Segoe UI"/>
                <a:cs typeface="Segoe UI"/>
              </a:rPr>
              <a:t>NKRI</a:t>
            </a:r>
            <a:endParaRPr sz="1400">
              <a:latin typeface="Segoe UI"/>
              <a:cs typeface="Segoe UI"/>
            </a:endParaRPr>
          </a:p>
          <a:p>
            <a:pPr marR="64135" algn="ctr">
              <a:lnSpc>
                <a:spcPct val="100000"/>
              </a:lnSpc>
            </a:pPr>
            <a:r>
              <a:rPr sz="1400" dirty="0">
                <a:latin typeface="Segoe UI"/>
                <a:cs typeface="Segoe UI"/>
              </a:rPr>
              <a:t>dan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selain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objek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PBB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P2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1844" y="5719762"/>
            <a:ext cx="28848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e.</a:t>
            </a:r>
            <a:r>
              <a:rPr sz="2800" b="1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Jaringan</a:t>
            </a:r>
            <a:r>
              <a:rPr sz="28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Kabel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0" y="2367279"/>
            <a:ext cx="7200900" cy="40487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32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7900" y="3789679"/>
            <a:ext cx="1440179" cy="8102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9032" y="1534223"/>
            <a:ext cx="62795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040" y="3782059"/>
            <a:ext cx="1440179" cy="8102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7900" y="4699000"/>
            <a:ext cx="1440179" cy="8102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99040" y="4704079"/>
            <a:ext cx="1434338" cy="8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97900" y="5618479"/>
            <a:ext cx="1440179" cy="8102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517001" y="2305303"/>
            <a:ext cx="3042920" cy="1312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1339215" indent="-393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Segoe UI"/>
                <a:cs typeface="Segoe UI"/>
              </a:rPr>
              <a:t>6.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Sektor Lainnya</a:t>
            </a:r>
            <a:endParaRPr sz="2800">
              <a:latin typeface="Segoe UI"/>
              <a:cs typeface="Segoe UI"/>
            </a:endParaRPr>
          </a:p>
          <a:p>
            <a:pPr marL="388620" algn="ctr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latin typeface="Segoe UI"/>
                <a:cs typeface="Segoe UI"/>
              </a:rPr>
              <a:t>*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Berada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di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wilayah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perairan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spc="-20" dirty="0">
                <a:latin typeface="Segoe UI"/>
                <a:cs typeface="Segoe UI"/>
              </a:rPr>
              <a:t>NKRI</a:t>
            </a:r>
            <a:endParaRPr sz="1400">
              <a:latin typeface="Segoe UI"/>
              <a:cs typeface="Segoe UI"/>
            </a:endParaRPr>
          </a:p>
          <a:p>
            <a:pPr marR="64135" algn="ctr">
              <a:lnSpc>
                <a:spcPct val="100000"/>
              </a:lnSpc>
            </a:pPr>
            <a:r>
              <a:rPr sz="1400" dirty="0">
                <a:latin typeface="Segoe UI"/>
                <a:cs typeface="Segoe UI"/>
              </a:rPr>
              <a:t>dan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selain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objek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PBB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P2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1844" y="5719762"/>
            <a:ext cx="68148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f.</a:t>
            </a:r>
            <a:r>
              <a:rPr sz="2800" b="1" spc="-1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Fasilitas</a:t>
            </a:r>
            <a:r>
              <a:rPr sz="2800" b="1" spc="-1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Penyimpanan</a:t>
            </a:r>
            <a:r>
              <a:rPr sz="2800" b="1" spc="-1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dan</a:t>
            </a:r>
            <a:r>
              <a:rPr sz="2800" b="1" spc="-1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Pengolahan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2577679" y="6122220"/>
            <a:ext cx="7315200" cy="457200"/>
          </a:xfrm>
          <a:prstGeom prst="roundRect">
            <a:avLst>
              <a:gd name="adj" fmla="val 1247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 dirty="0">
                <a:latin typeface="Arial" panose="020B0604020202020204" pitchFamily="34" charset="0"/>
              </a:rPr>
              <a:t>UU No. 28 </a:t>
            </a:r>
            <a:r>
              <a:rPr lang="en-US" sz="1800" b="1" dirty="0" err="1">
                <a:latin typeface="Arial" panose="020B0604020202020204" pitchFamily="34" charset="0"/>
              </a:rPr>
              <a:t>Tahun</a:t>
            </a:r>
            <a:r>
              <a:rPr lang="en-US" sz="1800" b="1" dirty="0">
                <a:latin typeface="Arial" panose="020B0604020202020204" pitchFamily="34" charset="0"/>
              </a:rPr>
              <a:t> 2009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959368" y="1029044"/>
            <a:ext cx="4608513" cy="90487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DASAR HUKUM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732231" y="2167281"/>
            <a:ext cx="7112000" cy="800100"/>
          </a:xfrm>
          <a:prstGeom prst="roundRect">
            <a:avLst>
              <a:gd name="adj" fmla="val 1247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UU No. 12 Tahun 1985 jo</a:t>
            </a:r>
          </a:p>
          <a:p>
            <a:pPr algn="ctr"/>
            <a:r>
              <a:rPr lang="en-US" sz="1800" b="1">
                <a:latin typeface="Arial" panose="020B0604020202020204" pitchFamily="34" charset="0"/>
              </a:rPr>
              <a:t>UU No. 12 Tahun 1994    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630631" y="3424581"/>
            <a:ext cx="7315200" cy="571500"/>
          </a:xfrm>
          <a:prstGeom prst="roundRect">
            <a:avLst>
              <a:gd name="adj" fmla="val 1247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PP No. 25 Tahun 2002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2637019" y="4436439"/>
            <a:ext cx="7315200" cy="457200"/>
          </a:xfrm>
          <a:prstGeom prst="roundRect">
            <a:avLst>
              <a:gd name="adj" fmla="val 1247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KMK No. 523/KMK.04/1998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rot="16200000" flipH="1">
            <a:off x="6107256" y="2348256"/>
            <a:ext cx="285750" cy="17526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 rot="16200000" flipH="1">
            <a:off x="6107256" y="3376956"/>
            <a:ext cx="285750" cy="17526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2585518" y="5272911"/>
            <a:ext cx="7315200" cy="457200"/>
          </a:xfrm>
          <a:prstGeom prst="roundRect">
            <a:avLst>
              <a:gd name="adj" fmla="val 1247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KEP-16/PJ.6/1998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 rot="16200000" flipH="1">
            <a:off x="6120749" y="4181219"/>
            <a:ext cx="285750" cy="17526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 rot="16200000" flipH="1">
            <a:off x="6262905" y="5103045"/>
            <a:ext cx="285750" cy="17526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2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172759" y="90301"/>
            <a:ext cx="36004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Contoh SPPT.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1055077"/>
            <a:ext cx="10381129" cy="58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4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79209" y="4773519"/>
            <a:ext cx="8112125" cy="1706563"/>
          </a:xfrm>
          <a:prstGeom prst="rect">
            <a:avLst/>
          </a:prstGeom>
          <a:solidFill>
            <a:srgbClr val="FFE1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032495" y="299945"/>
            <a:ext cx="4860925" cy="8477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 b="1">
                <a:latin typeface="Arial" panose="020B0604020202020204" pitchFamily="34" charset="0"/>
              </a:rPr>
              <a:t>PAJAK BUMI DAN BANGUNAN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(PBB)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16200000" flipH="1">
            <a:off x="6197845" y="179295"/>
            <a:ext cx="733425" cy="3032125"/>
          </a:xfrm>
          <a:prstGeom prst="rightArrow">
            <a:avLst>
              <a:gd name="adj1" fmla="val 75000"/>
              <a:gd name="adj2" fmla="val 5002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22895" y="2185895"/>
            <a:ext cx="5978525" cy="619125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 b="1">
                <a:latin typeface="Arial" panose="020B0604020202020204" pitchFamily="34" charset="0"/>
              </a:rPr>
              <a:t>PAJAK KEBENDAAN ATAS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BUMI DAN/ATAU BANGUNAN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930895" y="3500345"/>
            <a:ext cx="5165725" cy="676275"/>
          </a:xfrm>
          <a:prstGeom prst="rect">
            <a:avLst/>
          </a:prstGeom>
          <a:solidFill>
            <a:srgbClr val="BB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DIKENAKAN TERHADAP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SUBJEK PAJAK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654545" y="4924332"/>
            <a:ext cx="7820025" cy="1555750"/>
          </a:xfrm>
          <a:prstGeom prst="rect">
            <a:avLst/>
          </a:prstGeom>
          <a:solidFill>
            <a:srgbClr val="FF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190500" indent="-1905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  ORANG PRIBADI ATAU BADAN </a:t>
            </a:r>
          </a:p>
          <a:p>
            <a:r>
              <a:rPr lang="en-US" sz="1600">
                <a:latin typeface="Arial" panose="020B0604020202020204" pitchFamily="34" charset="0"/>
              </a:rPr>
              <a:t>  SECARA NYATA:</a:t>
            </a:r>
          </a:p>
          <a:p>
            <a:pPr>
              <a:buFontTx/>
              <a:buChar char="•"/>
            </a:pPr>
            <a:r>
              <a:rPr lang="en-US" sz="1600">
                <a:latin typeface="Arial" panose="020B0604020202020204" pitchFamily="34" charset="0"/>
              </a:rPr>
              <a:t>MEMPUNYAI HAK DAN/ATAU MEMPEROLEH MANFAAT ATAS BUMI, DAN/ATAU </a:t>
            </a:r>
          </a:p>
          <a:p>
            <a:pPr>
              <a:buFontTx/>
              <a:buChar char="•"/>
            </a:pPr>
            <a:r>
              <a:rPr lang="en-US" sz="1600">
                <a:latin typeface="Arial" panose="020B0604020202020204" pitchFamily="34" charset="0"/>
              </a:rPr>
              <a:t>MEMILIKI, MENGUASAI, DAN/ATAU MEMPEROLEH MANFAAT ATAS BANGUNAN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6200000" flipH="1">
            <a:off x="6323257" y="2631982"/>
            <a:ext cx="457200" cy="1041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6200000" flipH="1">
            <a:off x="6335957" y="4003582"/>
            <a:ext cx="457200" cy="1041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9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1719" y="555243"/>
            <a:ext cx="400050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0" dirty="0">
                <a:solidFill>
                  <a:srgbClr val="525B7D"/>
                </a:solidFill>
                <a:latin typeface="Calibri"/>
                <a:cs typeface="Calibri"/>
              </a:rPr>
              <a:t>PBB</a:t>
            </a:r>
            <a:r>
              <a:rPr sz="12000" spc="-540" dirty="0">
                <a:solidFill>
                  <a:srgbClr val="525B7D"/>
                </a:solidFill>
                <a:latin typeface="Calibri"/>
                <a:cs typeface="Calibri"/>
              </a:rPr>
              <a:t> </a:t>
            </a:r>
            <a:r>
              <a:rPr sz="20000" spc="-50" dirty="0">
                <a:solidFill>
                  <a:srgbClr val="525B7D"/>
                </a:solidFill>
                <a:latin typeface="Calibri"/>
                <a:cs typeface="Calibri"/>
              </a:rPr>
              <a:t>?</a:t>
            </a:r>
            <a:endParaRPr sz="20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3119" y="269240"/>
            <a:ext cx="2857500" cy="2857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8659" y="3314700"/>
            <a:ext cx="3543300" cy="33299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4060" y="4071620"/>
            <a:ext cx="4267200" cy="23291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93494" y="3129343"/>
            <a:ext cx="962088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55" dirty="0">
                <a:latin typeface="Trebuchet MS"/>
                <a:cs typeface="Trebuchet MS"/>
              </a:rPr>
              <a:t>pajak</a:t>
            </a:r>
            <a:r>
              <a:rPr sz="4000" spc="-75" dirty="0">
                <a:latin typeface="Trebuchet MS"/>
                <a:cs typeface="Trebuchet MS"/>
              </a:rPr>
              <a:t> </a:t>
            </a:r>
            <a:r>
              <a:rPr sz="4000" spc="-300" dirty="0">
                <a:latin typeface="Trebuchet MS"/>
                <a:cs typeface="Trebuchet MS"/>
              </a:rPr>
              <a:t>atas</a:t>
            </a:r>
            <a:r>
              <a:rPr sz="4000" spc="-65" dirty="0">
                <a:latin typeface="Trebuchet MS"/>
                <a:cs typeface="Trebuchet MS"/>
              </a:rPr>
              <a:t> </a:t>
            </a:r>
            <a:r>
              <a:rPr sz="6600" b="1" spc="75" dirty="0">
                <a:latin typeface="Trebuchet MS"/>
                <a:cs typeface="Trebuchet MS"/>
              </a:rPr>
              <a:t>bumi</a:t>
            </a:r>
            <a:r>
              <a:rPr sz="6600" b="1" spc="-869" dirty="0">
                <a:latin typeface="Trebuchet MS"/>
                <a:cs typeface="Trebuchet MS"/>
              </a:rPr>
              <a:t> </a:t>
            </a:r>
            <a:r>
              <a:rPr sz="4000" spc="-385" dirty="0">
                <a:latin typeface="Trebuchet MS"/>
                <a:cs typeface="Trebuchet MS"/>
              </a:rPr>
              <a:t>dan/atau</a:t>
            </a:r>
            <a:r>
              <a:rPr sz="4000" spc="-35" dirty="0">
                <a:latin typeface="Trebuchet MS"/>
                <a:cs typeface="Trebuchet MS"/>
              </a:rPr>
              <a:t> </a:t>
            </a:r>
            <a:r>
              <a:rPr sz="6000" b="1" spc="-10" dirty="0">
                <a:latin typeface="Trebuchet MS"/>
                <a:cs typeface="Trebuchet MS"/>
              </a:rPr>
              <a:t>bangunan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1147" y="228600"/>
            <a:ext cx="864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35" dirty="0">
                <a:solidFill>
                  <a:srgbClr val="00AFEF"/>
                </a:solidFill>
                <a:latin typeface="Georgia"/>
                <a:cs typeface="Georgia"/>
              </a:rPr>
              <a:t>#</a:t>
            </a:r>
            <a:r>
              <a:rPr sz="5400" b="1" spc="35" dirty="0">
                <a:solidFill>
                  <a:srgbClr val="00AFEF"/>
                </a:solidFill>
                <a:latin typeface="Arial"/>
                <a:cs typeface="Arial"/>
              </a:rPr>
              <a:t>1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739185" y="4838699"/>
            <a:ext cx="8112125" cy="1706563"/>
          </a:xfrm>
          <a:prstGeom prst="rect">
            <a:avLst/>
          </a:prstGeom>
          <a:solidFill>
            <a:srgbClr val="FFE1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292471" y="365125"/>
            <a:ext cx="4860925" cy="8477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 b="1">
                <a:latin typeface="Arial" panose="020B0604020202020204" pitchFamily="34" charset="0"/>
              </a:rPr>
              <a:t>PAJAK BUMI DAN BANGUNAN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(PBB)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16200000" flipH="1">
            <a:off x="6457821" y="244475"/>
            <a:ext cx="733425" cy="3032125"/>
          </a:xfrm>
          <a:prstGeom prst="rightArrow">
            <a:avLst>
              <a:gd name="adj1" fmla="val 75000"/>
              <a:gd name="adj2" fmla="val 5002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682871" y="2251075"/>
            <a:ext cx="5978525" cy="619125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 b="1">
                <a:latin typeface="Arial" panose="020B0604020202020204" pitchFamily="34" charset="0"/>
              </a:rPr>
              <a:t>PAJAK KEBENDAAN ATAS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BUMI DAN/ATAU BANGUNAN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190871" y="3565525"/>
            <a:ext cx="5165725" cy="676275"/>
          </a:xfrm>
          <a:prstGeom prst="rect">
            <a:avLst/>
          </a:prstGeom>
          <a:solidFill>
            <a:srgbClr val="BB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DIKENAKAN TERHADAP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SUBJEK PAJAK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914521" y="4989512"/>
            <a:ext cx="7820025" cy="1555750"/>
          </a:xfrm>
          <a:prstGeom prst="rect">
            <a:avLst/>
          </a:prstGeom>
          <a:solidFill>
            <a:srgbClr val="FF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190500" indent="-1905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  ORANG PRIBADI ATAU BADAN </a:t>
            </a:r>
          </a:p>
          <a:p>
            <a:r>
              <a:rPr lang="en-US" sz="1600">
                <a:latin typeface="Arial" panose="020B0604020202020204" pitchFamily="34" charset="0"/>
              </a:rPr>
              <a:t>  SECARA NYATA:</a:t>
            </a:r>
          </a:p>
          <a:p>
            <a:pPr>
              <a:buFontTx/>
              <a:buChar char="•"/>
            </a:pPr>
            <a:r>
              <a:rPr lang="en-US" sz="1600">
                <a:latin typeface="Arial" panose="020B0604020202020204" pitchFamily="34" charset="0"/>
              </a:rPr>
              <a:t>MEMPUNYAI HAK DAN/ATAU MEMPEROLEH MANFAAT ATAS BUMI, DAN/ATAU </a:t>
            </a:r>
          </a:p>
          <a:p>
            <a:pPr>
              <a:buFontTx/>
              <a:buChar char="•"/>
            </a:pPr>
            <a:r>
              <a:rPr lang="en-US" sz="1600">
                <a:latin typeface="Arial" panose="020B0604020202020204" pitchFamily="34" charset="0"/>
              </a:rPr>
              <a:t>MEMILIKI, MENGUASAI, DAN/ATAU MEMPEROLEH MANFAAT ATAS BANGUNAN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6200000" flipH="1">
            <a:off x="6583233" y="2697162"/>
            <a:ext cx="457200" cy="1041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6200000" flipH="1">
            <a:off x="6595933" y="4068762"/>
            <a:ext cx="457200" cy="1041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679576" y="1345827"/>
            <a:ext cx="3608388" cy="344488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80962" tIns="41275" rIns="80962" bIns="41275" anchor="ctr"/>
          <a:lstStyle/>
          <a:p>
            <a:pPr marL="352425" indent="-352425" algn="ctr" defTabSz="804863" eaLnBrk="0" hangingPunct="0">
              <a:lnSpc>
                <a:spcPct val="90000"/>
              </a:lnSpc>
              <a:defRPr/>
            </a:pPr>
            <a:r>
              <a:rPr lang="en-US" sz="29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BANGUNAN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41176" y="2609477"/>
            <a:ext cx="8534400" cy="40322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/>
          <a:lstStyle>
            <a:lvl1pPr marL="250825" indent="-250825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2450" indent="-187325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800" b="1">
                <a:latin typeface="Arial" panose="020B0604020202020204" pitchFamily="34" charset="0"/>
              </a:rPr>
              <a:t>TERMASUK DALAM PENGERTIAN BANGUNAN ADALAH (Penjelasan Pasal 1 angka 2) :</a:t>
            </a:r>
          </a:p>
          <a:p>
            <a:pPr lvl="1" algn="just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>
                <a:latin typeface="Arial" panose="020B0604020202020204" pitchFamily="34" charset="0"/>
              </a:rPr>
              <a:t>Jalan lingkungan yang terletak dalam suatu kompleks bangunan seperti hotel, pabrik, dan emplasemennya, dan lain-lain yang merupakan satu kesatuan dengan kompleks bangunan tersebut;</a:t>
            </a:r>
          </a:p>
          <a:p>
            <a:pPr lvl="1" algn="just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>
                <a:latin typeface="Arial" panose="020B0604020202020204" pitchFamily="34" charset="0"/>
              </a:rPr>
              <a:t>Jalan tol;</a:t>
            </a:r>
          </a:p>
          <a:p>
            <a:pPr lvl="1" algn="just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>
                <a:latin typeface="Arial" panose="020B0604020202020204" pitchFamily="34" charset="0"/>
              </a:rPr>
              <a:t>Kolam renang;</a:t>
            </a:r>
          </a:p>
          <a:p>
            <a:pPr lvl="1" algn="just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>
                <a:latin typeface="Arial" panose="020B0604020202020204" pitchFamily="34" charset="0"/>
              </a:rPr>
              <a:t>Pagar mewah;</a:t>
            </a:r>
          </a:p>
          <a:p>
            <a:pPr lvl="1" algn="just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>
                <a:latin typeface="Arial" panose="020B0604020202020204" pitchFamily="34" charset="0"/>
              </a:rPr>
              <a:t>Tempat olah raga;</a:t>
            </a:r>
          </a:p>
          <a:p>
            <a:pPr lvl="1" algn="just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>
                <a:latin typeface="Arial" panose="020B0604020202020204" pitchFamily="34" charset="0"/>
              </a:rPr>
              <a:t>Galangan kapal, dermaga;</a:t>
            </a:r>
          </a:p>
          <a:p>
            <a:pPr lvl="1" algn="just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>
                <a:latin typeface="Arial" panose="020B0604020202020204" pitchFamily="34" charset="0"/>
              </a:rPr>
              <a:t>Taman mewah;</a:t>
            </a:r>
          </a:p>
          <a:p>
            <a:pPr lvl="1" algn="just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>
                <a:latin typeface="Arial" panose="020B0604020202020204" pitchFamily="34" charset="0"/>
              </a:rPr>
              <a:t>Tempat penampungan/kilang minyak, air dan gas, pipa minyak;</a:t>
            </a:r>
          </a:p>
          <a:p>
            <a:pPr lvl="1" algn="just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>
                <a:latin typeface="Arial" panose="020B0604020202020204" pitchFamily="34" charset="0"/>
              </a:rPr>
              <a:t>Fasilitas lain yang memberikan manfaat</a:t>
            </a:r>
            <a:r>
              <a:rPr lang="en-US" sz="18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79514" y="493340"/>
            <a:ext cx="4606925" cy="747712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>
                <a:latin typeface="Arial" panose="020B0604020202020204" pitchFamily="34" charset="0"/>
              </a:rPr>
              <a:t>OBJEK PAJAK</a:t>
            </a:r>
          </a:p>
          <a:p>
            <a:pPr algn="ctr"/>
            <a:r>
              <a:rPr lang="en-US" sz="1800"/>
              <a:t> </a:t>
            </a:r>
            <a:r>
              <a:rPr lang="en-US" sz="1800" b="1"/>
              <a:t>Pasal 2 ayat (1)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16200000" flipH="1">
            <a:off x="6142457" y="1457746"/>
            <a:ext cx="592138" cy="1422400"/>
          </a:xfrm>
          <a:prstGeom prst="rightArrow">
            <a:avLst>
              <a:gd name="adj1" fmla="val 75000"/>
              <a:gd name="adj2" fmla="val 58426"/>
            </a:avLst>
          </a:prstGeom>
          <a:gradFill rotWithShape="0">
            <a:gsLst>
              <a:gs pos="0">
                <a:srgbClr val="005A00"/>
              </a:gs>
              <a:gs pos="50000">
                <a:srgbClr val="008100"/>
              </a:gs>
              <a:gs pos="100000">
                <a:srgbClr val="005A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72865" y="995363"/>
            <a:ext cx="7213600" cy="1138237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</a:rPr>
              <a:t>FAKTOR YANG MENENTUKAN </a:t>
            </a:r>
          </a:p>
          <a:p>
            <a:pPr algn="ctr"/>
            <a:r>
              <a:rPr lang="en-US" sz="2400" b="1">
                <a:latin typeface="Arial" panose="020B0604020202020204" pitchFamily="34" charset="0"/>
              </a:rPr>
              <a:t>KLASIFIKASI OBJEK PAJAK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6906" y="3682179"/>
            <a:ext cx="3962400" cy="26003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73353" y="3759200"/>
            <a:ext cx="3962400" cy="25273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278128" y="3903663"/>
            <a:ext cx="4160837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u="sng">
                <a:latin typeface="Arial" panose="020B0604020202020204" pitchFamily="34" charset="0"/>
              </a:rPr>
              <a:t>BANGUNAN</a:t>
            </a:r>
          </a:p>
          <a:p>
            <a:r>
              <a:rPr lang="en-US" sz="2400">
                <a:latin typeface="Arial" panose="020B0604020202020204" pitchFamily="34" charset="0"/>
              </a:rPr>
              <a:t>- Bahan bangunan</a:t>
            </a:r>
          </a:p>
          <a:p>
            <a:r>
              <a:rPr lang="en-US" sz="2400">
                <a:latin typeface="Arial" panose="020B0604020202020204" pitchFamily="34" charset="0"/>
              </a:rPr>
              <a:t>- Rekayasa</a:t>
            </a:r>
          </a:p>
          <a:p>
            <a:r>
              <a:rPr lang="en-US" sz="2400">
                <a:latin typeface="Arial" panose="020B0604020202020204" pitchFamily="34" charset="0"/>
              </a:rPr>
              <a:t>- Letak</a:t>
            </a:r>
          </a:p>
          <a:p>
            <a:r>
              <a:rPr lang="en-US" sz="2400">
                <a:latin typeface="Arial" panose="020B0604020202020204" pitchFamily="34" charset="0"/>
              </a:rPr>
              <a:t>- Kondisi lingkungan</a:t>
            </a:r>
          </a:p>
          <a:p>
            <a:r>
              <a:rPr lang="en-US" sz="2400">
                <a:latin typeface="Arial" panose="020B0604020202020204" pitchFamily="34" charset="0"/>
              </a:rPr>
              <a:t>- Dan lain-lain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818965" y="2286000"/>
            <a:ext cx="5765800" cy="1184275"/>
            <a:chOff x="960" y="960"/>
            <a:chExt cx="3632" cy="696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056" y="1296"/>
              <a:ext cx="3456" cy="14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53" y="960"/>
              <a:ext cx="256" cy="36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16200000" flipH="1">
              <a:off x="1172" y="1228"/>
              <a:ext cx="216" cy="640"/>
            </a:xfrm>
            <a:prstGeom prst="rightArrow">
              <a:avLst>
                <a:gd name="adj1" fmla="val 75000"/>
                <a:gd name="adj2" fmla="val 58426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16200000" flipH="1">
              <a:off x="4164" y="1228"/>
              <a:ext cx="216" cy="640"/>
            </a:xfrm>
            <a:prstGeom prst="rightArrow">
              <a:avLst>
                <a:gd name="adj1" fmla="val 75000"/>
                <a:gd name="adj2" fmla="val 58426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94358" y="3759200"/>
            <a:ext cx="426243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u="sng" dirty="0">
                <a:latin typeface="Arial" panose="020B0604020202020204" pitchFamily="34" charset="0"/>
              </a:rPr>
              <a:t>BUMI/TANAH</a:t>
            </a:r>
            <a:endParaRPr lang="en-US" sz="2800" b="1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</a:rPr>
              <a:t>Letak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</a:rPr>
              <a:t>Peruntukan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</a:rPr>
              <a:t>Pemanfaatan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</a:rPr>
              <a:t>Kondisi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lingkungan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- Dan lain-lain</a:t>
            </a:r>
          </a:p>
        </p:txBody>
      </p:sp>
    </p:spTree>
    <p:extLst>
      <p:ext uri="{BB962C8B-B14F-4D97-AF65-F5344CB8AC3E}">
        <p14:creationId xmlns:p14="http://schemas.microsoft.com/office/powerpoint/2010/main" val="156738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694" y="2861500"/>
            <a:ext cx="7720281" cy="273238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6" descr="3_026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4" y="804048"/>
            <a:ext cx="3407926" cy="20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212_253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44" y="804046"/>
            <a:ext cx="3305362" cy="209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211_252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81" y="4796228"/>
            <a:ext cx="3434733" cy="20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3860707" y="3399114"/>
            <a:ext cx="5223777" cy="3648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3300">
                    <a:alpha val="7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tique Olive"/>
              </a:rPr>
              <a:t>Obyek Pajak Bumi &amp; Bangunan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44" y="4796228"/>
            <a:ext cx="3305362" cy="20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619282" y="3153896"/>
            <a:ext cx="8080375" cy="3594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miter lim="800000"/>
            <a:headEnd/>
            <a:tailEnd/>
          </a:ln>
        </p:spPr>
        <p:txBody>
          <a:bodyPr vert="horz" lIns="77788" tIns="38100" rIns="77788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39713" algn="just" defTabSz="768350">
              <a:spcBef>
                <a:spcPct val="25000"/>
              </a:spcBef>
              <a:buClr>
                <a:srgbClr val="FF0000"/>
              </a:buClr>
              <a:buFontTx/>
              <a:buChar char="§"/>
            </a:pPr>
            <a:r>
              <a:rPr lang="en-US" sz="1800">
                <a:latin typeface="Arial" panose="020B0604020202020204" pitchFamily="34" charset="0"/>
              </a:rPr>
              <a:t>Digunakan semata-mata untuk melayani kepentingan umum di bidang ibadah, sosial, kesehatan, pendidikan dan kebudayaan nasional, yang nyata-nyata tidak dimaksudkan untuk memperoleh keuntungan;</a:t>
            </a:r>
          </a:p>
          <a:p>
            <a:pPr marL="239713" indent="-239713" algn="just" defTabSz="768350">
              <a:spcBef>
                <a:spcPct val="25000"/>
              </a:spcBef>
              <a:buClr>
                <a:srgbClr val="FF0000"/>
              </a:buClr>
              <a:buFontTx/>
              <a:buChar char="§"/>
            </a:pPr>
            <a:r>
              <a:rPr lang="en-US" sz="1800">
                <a:latin typeface="Arial" panose="020B0604020202020204" pitchFamily="34" charset="0"/>
              </a:rPr>
              <a:t>Digunakan untuk kuburan, peninggalan purbakala, atau yang sejenis dengan itu;</a:t>
            </a:r>
          </a:p>
          <a:p>
            <a:pPr marL="239713" indent="-239713" algn="just" defTabSz="768350">
              <a:spcBef>
                <a:spcPct val="25000"/>
              </a:spcBef>
              <a:buClr>
                <a:srgbClr val="FF0000"/>
              </a:buClr>
              <a:buFontTx/>
              <a:buChar char="§"/>
            </a:pPr>
            <a:r>
              <a:rPr lang="en-US" sz="1800">
                <a:latin typeface="Arial" panose="020B0604020202020204" pitchFamily="34" charset="0"/>
              </a:rPr>
              <a:t>Merupakan hutan lindung, hutan suaka alam, hutan wisata, taman nasional, tanah penggembalaan yang dikuasai oleh desa, dan tanah negara yang belum dibebani suatu hak;</a:t>
            </a:r>
          </a:p>
          <a:p>
            <a:pPr marL="239713" indent="-239713" algn="just" defTabSz="768350">
              <a:spcBef>
                <a:spcPct val="25000"/>
              </a:spcBef>
              <a:buClr>
                <a:srgbClr val="FF0000"/>
              </a:buClr>
              <a:buFontTx/>
              <a:buChar char="§"/>
            </a:pPr>
            <a:r>
              <a:rPr lang="en-US" sz="1800">
                <a:latin typeface="Arial" panose="020B0604020202020204" pitchFamily="34" charset="0"/>
              </a:rPr>
              <a:t>Digunakan oleh perwakilan diplomatik, konsulat berdasarkan asas perlakuan timbal balik;</a:t>
            </a:r>
          </a:p>
          <a:p>
            <a:pPr marL="239713" indent="-239713" algn="just" defTabSz="768350">
              <a:spcBef>
                <a:spcPct val="25000"/>
              </a:spcBef>
              <a:buClr>
                <a:srgbClr val="FF0000"/>
              </a:buClr>
              <a:buFontTx/>
              <a:buChar char="§"/>
            </a:pPr>
            <a:r>
              <a:rPr lang="en-US" sz="1800">
                <a:latin typeface="Arial" panose="020B0604020202020204" pitchFamily="34" charset="0"/>
              </a:rPr>
              <a:t>Digunakan oleh badan atau perwakilan organisasi Internasional yang ditentukan oleh Menteri Keuangan</a:t>
            </a:r>
            <a:r>
              <a:rPr lang="en-US" sz="17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693894" y="2115671"/>
            <a:ext cx="4572000" cy="403225"/>
          </a:xfrm>
          <a:prstGeom prst="rect">
            <a:avLst/>
          </a:prstGeom>
          <a:solidFill>
            <a:srgbClr val="99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/>
          <a:lstStyle>
            <a:lvl1pPr marL="352425" indent="-352425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100" b="1">
                <a:latin typeface="Arial" panose="020B0604020202020204" pitchFamily="34" charset="0"/>
              </a:rPr>
              <a:t>ADALAH OBJEK PAJAK YANG :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2312894" y="667871"/>
            <a:ext cx="5105400" cy="1100138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</a:rPr>
              <a:t>OBJEK PAJAK</a:t>
            </a:r>
          </a:p>
          <a:p>
            <a:pPr algn="ctr"/>
            <a:r>
              <a:rPr lang="en-US" sz="2400" b="1">
                <a:latin typeface="Arial" panose="020B0604020202020204" pitchFamily="34" charset="0"/>
              </a:rPr>
              <a:t>YANG TIDAK DIKENAKAN PBB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16200000" flipH="1">
            <a:off x="5062444" y="2033121"/>
            <a:ext cx="342900" cy="1422400"/>
          </a:xfrm>
          <a:prstGeom prst="rightArrow">
            <a:avLst>
              <a:gd name="adj1" fmla="val 75000"/>
              <a:gd name="adj2" fmla="val 58426"/>
            </a:avLst>
          </a:prstGeom>
          <a:gradFill rotWithShape="0">
            <a:gsLst>
              <a:gs pos="0">
                <a:srgbClr val="005A00"/>
              </a:gs>
              <a:gs pos="50000">
                <a:srgbClr val="008100"/>
              </a:gs>
              <a:gs pos="100000">
                <a:srgbClr val="005A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8" name="Picture 27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94" y="896471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755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94439" y="898594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Yang mana pengecualian Objek PBB ???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0984" y="2122581"/>
            <a:ext cx="7775575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6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789986" y="978694"/>
            <a:ext cx="7400925" cy="1423987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</a:rPr>
              <a:t>OBJEK PAJAK</a:t>
            </a:r>
          </a:p>
          <a:p>
            <a:pPr algn="ctr"/>
            <a:r>
              <a:rPr lang="en-US" b="1">
                <a:latin typeface="Arial" panose="020B0604020202020204" pitchFamily="34" charset="0"/>
              </a:rPr>
              <a:t>YANG DIGUNAKAN UNTUK PENYELENGGARAAN PEMERINTAHAN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6200000" flipH="1">
            <a:off x="6077698" y="2205831"/>
            <a:ext cx="571500" cy="1422400"/>
          </a:xfrm>
          <a:prstGeom prst="rightArrow">
            <a:avLst>
              <a:gd name="adj1" fmla="val 75000"/>
              <a:gd name="adj2" fmla="val 58426"/>
            </a:avLst>
          </a:prstGeom>
          <a:gradFill rotWithShape="0">
            <a:gsLst>
              <a:gs pos="0">
                <a:srgbClr val="005A00"/>
              </a:gs>
              <a:gs pos="50000">
                <a:srgbClr val="008100"/>
              </a:gs>
              <a:gs pos="100000">
                <a:srgbClr val="005A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680448" y="3469481"/>
            <a:ext cx="6894513" cy="1590675"/>
          </a:xfrm>
          <a:prstGeom prst="roundRect">
            <a:avLst>
              <a:gd name="adj" fmla="val 1247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612311" y="3698081"/>
            <a:ext cx="51308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</a:rPr>
              <a:t>PENGENAAN PAJAKNYA DIATUR</a:t>
            </a:r>
          </a:p>
          <a:p>
            <a:pPr algn="ctr"/>
            <a:r>
              <a:rPr lang="en-US" sz="2400" b="1">
                <a:latin typeface="Arial" panose="020B0604020202020204" pitchFamily="34" charset="0"/>
              </a:rPr>
              <a:t>LEBIH LANJUT DENGAN</a:t>
            </a:r>
          </a:p>
          <a:p>
            <a:pPr algn="ctr"/>
            <a:r>
              <a:rPr lang="en-US" sz="2400" b="1">
                <a:latin typeface="Arial" panose="020B0604020202020204" pitchFamily="34" charset="0"/>
              </a:rPr>
              <a:t>PERATURAN PEMERINTAH</a:t>
            </a:r>
          </a:p>
        </p:txBody>
      </p:sp>
    </p:spTree>
    <p:extLst>
      <p:ext uri="{BB962C8B-B14F-4D97-AF65-F5344CB8AC3E}">
        <p14:creationId xmlns:p14="http://schemas.microsoft.com/office/powerpoint/2010/main" val="270290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8692401" y="5365353"/>
            <a:ext cx="2309813" cy="981075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wrap="none" lIns="80962" tIns="41275" rIns="80962" bIns="41275" anchor="ctr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WAJIB</a:t>
            </a:r>
          </a:p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PAJAK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617416" y="5365353"/>
            <a:ext cx="3062287" cy="981075"/>
            <a:chOff x="1616" y="4419"/>
            <a:chExt cx="1447" cy="824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616" y="4419"/>
              <a:ext cx="1142" cy="824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80962" tIns="41275" rIns="80962" bIns="41275" anchor="ctr"/>
            <a:lstStyle>
              <a:lvl1pPr defTabSz="8143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8143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8143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8143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8143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600">
                  <a:latin typeface="Arial" panose="020B0604020202020204" pitchFamily="34" charset="0"/>
                </a:rPr>
                <a:t>Dikenakan</a:t>
              </a:r>
            </a:p>
            <a:p>
              <a:pPr algn="ctr"/>
              <a:r>
                <a:rPr lang="en-US" sz="1600">
                  <a:latin typeface="Arial" panose="020B0604020202020204" pitchFamily="34" charset="0"/>
                </a:rPr>
                <a:t>kewajiban</a:t>
              </a:r>
            </a:p>
            <a:p>
              <a:pPr algn="ctr"/>
              <a:r>
                <a:rPr lang="en-US" sz="1600">
                  <a:latin typeface="Arial" panose="020B0604020202020204" pitchFamily="34" charset="0"/>
                </a:rPr>
                <a:t>membayar</a:t>
              </a:r>
            </a:p>
            <a:p>
              <a:pPr algn="ctr"/>
              <a:r>
                <a:rPr lang="en-US" sz="1600">
                  <a:latin typeface="Arial" panose="020B0604020202020204" pitchFamily="34" charset="0"/>
                </a:rPr>
                <a:t>pajak</a:t>
              </a:r>
            </a:p>
          </p:txBody>
        </p:sp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2764" y="4634"/>
              <a:ext cx="299" cy="396"/>
            </a:xfrm>
            <a:prstGeom prst="rightArrow">
              <a:avLst>
                <a:gd name="adj1" fmla="val 50000"/>
                <a:gd name="adj2" fmla="val 50023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564280" y="5330825"/>
            <a:ext cx="2959100" cy="981075"/>
            <a:chOff x="267" y="4419"/>
            <a:chExt cx="1398" cy="824"/>
          </a:xfrm>
        </p:grpSpPr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67" y="4419"/>
              <a:ext cx="1110" cy="824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80962" tIns="41275" rIns="80962" bIns="41275" anchor="ctr"/>
            <a:lstStyle>
              <a:lvl1pPr defTabSz="8143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8143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8143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8143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8143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SUBJEK</a:t>
              </a:r>
            </a:p>
            <a:p>
              <a:pPr algn="ctr">
                <a:spcBef>
                  <a:spcPct val="3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PAJAK</a:t>
              </a:r>
            </a:p>
          </p:txBody>
        </p:sp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>
              <a:off x="1377" y="4643"/>
              <a:ext cx="288" cy="409"/>
            </a:xfrm>
            <a:prstGeom prst="rightArrow">
              <a:avLst>
                <a:gd name="adj1" fmla="val 50000"/>
                <a:gd name="adj2" fmla="val 50023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761370" y="3854450"/>
            <a:ext cx="2863850" cy="773112"/>
          </a:xfrm>
          <a:prstGeom prst="roundRect">
            <a:avLst>
              <a:gd name="adj" fmla="val 1247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marL="250825" indent="-250825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Memiliki,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menguasai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bangunan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247770" y="3911600"/>
            <a:ext cx="2660650" cy="725487"/>
          </a:xfrm>
          <a:prstGeom prst="roundRect">
            <a:avLst>
              <a:gd name="adj" fmla="val 1247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marL="250825" indent="-250825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Mempunyai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suatu hak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atas bumi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748670" y="2063750"/>
            <a:ext cx="2906712" cy="773112"/>
          </a:xfrm>
          <a:prstGeom prst="roundRect">
            <a:avLst>
              <a:gd name="adj" fmla="val 1247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marL="250825" indent="-250825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Memperoleh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manfaat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atas bangunan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8133470" y="2120900"/>
            <a:ext cx="2673350" cy="773112"/>
          </a:xfrm>
          <a:prstGeom prst="roundRect">
            <a:avLst>
              <a:gd name="adj" fmla="val 1247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marL="250825" indent="-250825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Memperoleh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manfaat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atas bumi</a:t>
            </a: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4488570" y="365125"/>
            <a:ext cx="4606925" cy="676275"/>
          </a:xfrm>
          <a:prstGeom prst="roundRect">
            <a:avLst>
              <a:gd name="adj" fmla="val 12477"/>
            </a:avLst>
          </a:prstGeom>
          <a:solidFill>
            <a:srgbClr val="99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SUBJEK PAJAK</a:t>
            </a: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4590170" y="1336675"/>
            <a:ext cx="4556125" cy="333375"/>
          </a:xfrm>
          <a:prstGeom prst="roundRect">
            <a:avLst>
              <a:gd name="adj" fmla="val 12477"/>
            </a:avLst>
          </a:prstGeom>
          <a:solidFill>
            <a:srgbClr val="99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6723770" y="1851025"/>
            <a:ext cx="187325" cy="2447925"/>
          </a:xfrm>
          <a:prstGeom prst="rect">
            <a:avLst/>
          </a:prstGeom>
          <a:gradFill rotWithShape="0">
            <a:gsLst>
              <a:gs pos="0">
                <a:srgbClr val="006B00"/>
              </a:gs>
              <a:gs pos="50000">
                <a:srgbClr val="009900"/>
              </a:gs>
              <a:gs pos="100000">
                <a:srgbClr val="006B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215770" y="2365375"/>
            <a:ext cx="1101725" cy="104775"/>
          </a:xfrm>
          <a:prstGeom prst="rect">
            <a:avLst/>
          </a:prstGeom>
          <a:gradFill rotWithShape="0">
            <a:gsLst>
              <a:gs pos="0">
                <a:srgbClr val="006B00"/>
              </a:gs>
              <a:gs pos="50000">
                <a:srgbClr val="009900"/>
              </a:gs>
              <a:gs pos="100000">
                <a:srgbClr val="006B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6266570" y="4194175"/>
            <a:ext cx="1101725" cy="104775"/>
          </a:xfrm>
          <a:prstGeom prst="rect">
            <a:avLst/>
          </a:prstGeom>
          <a:gradFill rotWithShape="0">
            <a:gsLst>
              <a:gs pos="0">
                <a:srgbClr val="006B00"/>
              </a:gs>
              <a:gs pos="50000">
                <a:srgbClr val="009900"/>
              </a:gs>
              <a:gs pos="100000">
                <a:srgbClr val="006B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333370" y="2251075"/>
            <a:ext cx="288925" cy="333375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6B00"/>
              </a:gs>
              <a:gs pos="50000">
                <a:srgbClr val="009900"/>
              </a:gs>
              <a:gs pos="100000">
                <a:srgbClr val="006B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333370" y="4079875"/>
            <a:ext cx="288925" cy="333375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6B00"/>
              </a:gs>
              <a:gs pos="50000">
                <a:srgbClr val="009900"/>
              </a:gs>
              <a:gs pos="100000">
                <a:srgbClr val="006B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 flipH="1">
            <a:off x="5910970" y="2251075"/>
            <a:ext cx="288925" cy="333375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6B00"/>
              </a:gs>
              <a:gs pos="50000">
                <a:srgbClr val="009900"/>
              </a:gs>
              <a:gs pos="100000">
                <a:srgbClr val="006B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 flipH="1">
            <a:off x="6012570" y="4079875"/>
            <a:ext cx="288925" cy="333375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6B00"/>
              </a:gs>
              <a:gs pos="50000">
                <a:srgbClr val="009900"/>
              </a:gs>
              <a:gs pos="100000">
                <a:srgbClr val="006B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5418845" y="4849812"/>
            <a:ext cx="2789237" cy="314325"/>
          </a:xfrm>
          <a:prstGeom prst="roundRect">
            <a:avLst>
              <a:gd name="adj" fmla="val 1247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0FFC2"/>
                    </a:gs>
                    <a:gs pos="50000">
                      <a:srgbClr val="CCFF99"/>
                    </a:gs>
                    <a:gs pos="100000">
                      <a:srgbClr val="E0FFC2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</a:rPr>
              <a:t>Pasal 4 ayat (2)</a:t>
            </a:r>
          </a:p>
        </p:txBody>
      </p:sp>
    </p:spTree>
    <p:extLst>
      <p:ext uri="{BB962C8B-B14F-4D97-AF65-F5344CB8AC3E}">
        <p14:creationId xmlns:p14="http://schemas.microsoft.com/office/powerpoint/2010/main" val="51878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984812" y="4299165"/>
            <a:ext cx="4775200" cy="773112"/>
          </a:xfrm>
          <a:prstGeom prst="roundRect">
            <a:avLst>
              <a:gd name="adj" fmla="val 12477"/>
            </a:avLst>
          </a:prstGeom>
          <a:solidFill>
            <a:srgbClr val="FFFF99"/>
          </a:solidFill>
          <a:ln w="127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marL="250825" indent="-250825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</a:rPr>
              <a:t>Objek Pajak yang belum jelas Wajib Pajaknya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984812" y="2458566"/>
            <a:ext cx="4775200" cy="773113"/>
          </a:xfrm>
          <a:prstGeom prst="roundRect">
            <a:avLst>
              <a:gd name="adj" fmla="val 12477"/>
            </a:avLst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marL="250825" indent="-250825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</a:rPr>
              <a:t>Dirjen Pajak menetapkan Subjek Pajak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094350" y="1352550"/>
            <a:ext cx="4606925" cy="67627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</a:rPr>
              <a:t>SUBJEK PAJAK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6200000" flipH="1">
            <a:off x="6137462" y="3091979"/>
            <a:ext cx="571500" cy="1422400"/>
          </a:xfrm>
          <a:prstGeom prst="rightArrow">
            <a:avLst>
              <a:gd name="adj1" fmla="val 75000"/>
              <a:gd name="adj2" fmla="val 58426"/>
            </a:avLst>
          </a:prstGeom>
          <a:gradFill rotWithShape="0">
            <a:gsLst>
              <a:gs pos="0">
                <a:srgbClr val="005A00"/>
              </a:gs>
              <a:gs pos="50000">
                <a:srgbClr val="008100"/>
              </a:gs>
              <a:gs pos="100000">
                <a:srgbClr val="005A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57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4491084" y="2083690"/>
            <a:ext cx="3225800" cy="514350"/>
          </a:xfrm>
          <a:prstGeom prst="roundRect">
            <a:avLst>
              <a:gd name="adj" fmla="val 12477"/>
            </a:avLst>
          </a:prstGeom>
          <a:solidFill>
            <a:srgbClr val="A2FFA3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80962" tIns="41275" rIns="80962" bIns="41275" anchor="ctr"/>
          <a:lstStyle/>
          <a:p>
            <a:pPr algn="ctr" defTabSz="804863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NJOPTKP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034553" y="2816225"/>
            <a:ext cx="7194176" cy="57308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80962" tIns="41275" rIns="80962" bIns="41275" anchor="ctr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dirty="0" err="1">
                <a:latin typeface="Arial" panose="020B0604020202020204" pitchFamily="34" charset="0"/>
              </a:rPr>
              <a:t>Penetapan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dilakukan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oleh</a:t>
            </a:r>
            <a:r>
              <a:rPr lang="en-US" sz="1800" dirty="0">
                <a:latin typeface="Arial" panose="020B0604020202020204" pitchFamily="34" charset="0"/>
              </a:rPr>
              <a:t> masing2 </a:t>
            </a:r>
            <a:r>
              <a:rPr lang="en-US" sz="1800" dirty="0" err="1">
                <a:latin typeface="Arial" panose="020B0604020202020204" pitchFamily="34" charset="0"/>
              </a:rPr>
              <a:t>Kadaerah</a:t>
            </a:r>
            <a:r>
              <a:rPr lang="en-US" sz="1800" dirty="0">
                <a:latin typeface="Arial" panose="020B0604020202020204" pitchFamily="34" charset="0"/>
              </a:rPr>
              <a:t> , Minimum  </a:t>
            </a:r>
            <a:r>
              <a:rPr lang="en-US" sz="1800" dirty="0" err="1">
                <a:latin typeface="Arial" panose="020B0604020202020204" pitchFamily="34" charset="0"/>
              </a:rPr>
              <a:t>Rp</a:t>
            </a:r>
            <a:r>
              <a:rPr lang="en-US" sz="1800" dirty="0">
                <a:latin typeface="Arial" panose="020B0604020202020204" pitchFamily="34" charset="0"/>
              </a:rPr>
              <a:t> 10 </a:t>
            </a:r>
            <a:r>
              <a:rPr lang="en-US" sz="1800" dirty="0" err="1">
                <a:latin typeface="Arial" panose="020B0604020202020204" pitchFamily="34" charset="0"/>
              </a:rPr>
              <a:t>juta</a:t>
            </a:r>
            <a:endParaRPr lang="en-US" sz="1800" u="sng" dirty="0">
              <a:latin typeface="Arial" panose="020B0604020202020204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42491" y="4003675"/>
            <a:ext cx="6537325" cy="1728788"/>
          </a:xfrm>
          <a:prstGeom prst="rect">
            <a:avLst/>
          </a:prstGeom>
          <a:solidFill>
            <a:srgbClr val="99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80962" tIns="41275" rIns="80962" bIns="41275"/>
          <a:lstStyle/>
          <a:p>
            <a:pPr marL="201613" indent="-201613" algn="just" defTabSz="804863" eaLnBrk="0" hangingPunct="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1800" i="1">
                <a:solidFill>
                  <a:schemeClr val="tx2"/>
                </a:solidFill>
                <a:latin typeface="Arial" charset="0"/>
              </a:rPr>
              <a:t>Per Wajib Pajak;</a:t>
            </a:r>
          </a:p>
          <a:p>
            <a:pPr marL="201613" indent="-201613" algn="just" defTabSz="804863" eaLnBrk="0" hangingPunct="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1800" i="1">
                <a:solidFill>
                  <a:schemeClr val="tx2"/>
                </a:solidFill>
                <a:latin typeface="Arial" charset="0"/>
              </a:rPr>
              <a:t>Diberikan untuk bumi dan/atau bangunan;</a:t>
            </a:r>
          </a:p>
          <a:p>
            <a:pPr marL="201613" indent="-201613" algn="just" defTabSz="804863" eaLnBrk="0" hangingPunct="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1800" i="1">
                <a:solidFill>
                  <a:schemeClr val="tx2"/>
                </a:solidFill>
                <a:latin typeface="Arial" charset="0"/>
              </a:rPr>
              <a:t>Apabila seorang Wajib Pajak mempunyai beberapa Objek pajak, yang diberikan NJOPTKP hanya salah satu Objek pajak yang nilainya terbesar.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339353" y="365125"/>
            <a:ext cx="5529263" cy="113347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>
                <a:latin typeface="Arial" panose="020B0604020202020204" pitchFamily="34" charset="0"/>
              </a:rPr>
              <a:t>NILAI JUAL OBJEK PAJAK</a:t>
            </a:r>
          </a:p>
          <a:p>
            <a:pPr algn="ctr"/>
            <a:r>
              <a:rPr lang="en-US" sz="2400">
                <a:latin typeface="Arial" panose="020B0604020202020204" pitchFamily="34" charset="0"/>
              </a:rPr>
              <a:t>TIDAK KENA PAJAK</a:t>
            </a:r>
          </a:p>
          <a:p>
            <a:pPr algn="ctr"/>
            <a:r>
              <a:rPr lang="en-US" sz="2400">
                <a:latin typeface="Arial" panose="020B0604020202020204" pitchFamily="34" charset="0"/>
              </a:rPr>
              <a:t>(NJOPTKP)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 rot="16200000" flipH="1">
            <a:off x="6130178" y="3082926"/>
            <a:ext cx="219075" cy="11938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6B00"/>
              </a:gs>
              <a:gs pos="50000">
                <a:srgbClr val="009900"/>
              </a:gs>
              <a:gs pos="100000">
                <a:srgbClr val="006B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81915" y="1028282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err="1">
                <a:latin typeface="Arial" panose="020B0604020202020204" pitchFamily="34" charset="0"/>
              </a:rPr>
              <a:t>Pasal</a:t>
            </a:r>
            <a:r>
              <a:rPr lang="en-US" sz="1600" dirty="0">
                <a:latin typeface="Arial" panose="020B0604020202020204" pitchFamily="34" charset="0"/>
              </a:rPr>
              <a:t> 3 </a:t>
            </a:r>
            <a:r>
              <a:rPr lang="en-US" sz="1600" dirty="0" err="1">
                <a:latin typeface="Arial" panose="020B0604020202020204" pitchFamily="34" charset="0"/>
              </a:rPr>
              <a:t>Ayat</a:t>
            </a:r>
            <a:r>
              <a:rPr lang="en-US" sz="1600" dirty="0">
                <a:latin typeface="Arial" panose="020B0604020202020204" pitchFamily="34" charset="0"/>
              </a:rPr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6748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059" y="6431279"/>
            <a:ext cx="160020" cy="193040"/>
          </a:xfrm>
          <a:custGeom>
            <a:avLst/>
            <a:gdLst/>
            <a:ahLst/>
            <a:cxnLst/>
            <a:rect l="l" t="t" r="r" b="b"/>
            <a:pathLst>
              <a:path w="160020" h="193040">
                <a:moveTo>
                  <a:pt x="0" y="0"/>
                </a:moveTo>
                <a:lnTo>
                  <a:pt x="0" y="193040"/>
                </a:lnTo>
                <a:lnTo>
                  <a:pt x="16002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" y="2489200"/>
            <a:ext cx="2522220" cy="1879600"/>
          </a:xfrm>
          <a:custGeom>
            <a:avLst/>
            <a:gdLst/>
            <a:ahLst/>
            <a:cxnLst/>
            <a:rect l="l" t="t" r="r" b="b"/>
            <a:pathLst>
              <a:path w="2522220" h="1879600">
                <a:moveTo>
                  <a:pt x="2334260" y="0"/>
                </a:moveTo>
                <a:lnTo>
                  <a:pt x="187959" y="0"/>
                </a:lnTo>
                <a:lnTo>
                  <a:pt x="137991" y="6717"/>
                </a:lnTo>
                <a:lnTo>
                  <a:pt x="93091" y="25672"/>
                </a:lnTo>
                <a:lnTo>
                  <a:pt x="55051" y="55070"/>
                </a:lnTo>
                <a:lnTo>
                  <a:pt x="25661" y="93114"/>
                </a:lnTo>
                <a:lnTo>
                  <a:pt x="6713" y="138009"/>
                </a:lnTo>
                <a:lnTo>
                  <a:pt x="0" y="187960"/>
                </a:lnTo>
                <a:lnTo>
                  <a:pt x="0" y="1691639"/>
                </a:lnTo>
                <a:lnTo>
                  <a:pt x="6713" y="1741590"/>
                </a:lnTo>
                <a:lnTo>
                  <a:pt x="25661" y="1786485"/>
                </a:lnTo>
                <a:lnTo>
                  <a:pt x="55051" y="1824529"/>
                </a:lnTo>
                <a:lnTo>
                  <a:pt x="93091" y="1853927"/>
                </a:lnTo>
                <a:lnTo>
                  <a:pt x="137991" y="1872882"/>
                </a:lnTo>
                <a:lnTo>
                  <a:pt x="187959" y="1879600"/>
                </a:lnTo>
                <a:lnTo>
                  <a:pt x="2334260" y="1879600"/>
                </a:lnTo>
                <a:lnTo>
                  <a:pt x="2384210" y="1872882"/>
                </a:lnTo>
                <a:lnTo>
                  <a:pt x="2429105" y="1853927"/>
                </a:lnTo>
                <a:lnTo>
                  <a:pt x="2467149" y="1824529"/>
                </a:lnTo>
                <a:lnTo>
                  <a:pt x="2496547" y="1786485"/>
                </a:lnTo>
                <a:lnTo>
                  <a:pt x="2515502" y="1741590"/>
                </a:lnTo>
                <a:lnTo>
                  <a:pt x="2522220" y="1691639"/>
                </a:lnTo>
                <a:lnTo>
                  <a:pt x="2522220" y="187960"/>
                </a:lnTo>
                <a:lnTo>
                  <a:pt x="2515502" y="138009"/>
                </a:lnTo>
                <a:lnTo>
                  <a:pt x="2496547" y="93114"/>
                </a:lnTo>
                <a:lnTo>
                  <a:pt x="2467149" y="55070"/>
                </a:lnTo>
                <a:lnTo>
                  <a:pt x="2429105" y="25672"/>
                </a:lnTo>
                <a:lnTo>
                  <a:pt x="2384210" y="6717"/>
                </a:lnTo>
                <a:lnTo>
                  <a:pt x="233426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6262" y="2916872"/>
            <a:ext cx="2360930" cy="93789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548640">
              <a:lnSpc>
                <a:spcPts val="3340"/>
              </a:lnSpc>
              <a:spcBef>
                <a:spcPts val="630"/>
              </a:spcBef>
            </a:pPr>
            <a:r>
              <a:rPr sz="3200" spc="-10" dirty="0">
                <a:latin typeface="Trebuchet MS"/>
                <a:cs typeface="Trebuchet MS"/>
              </a:rPr>
              <a:t>SISTEM PERPAJAKAN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08248" y="1214755"/>
            <a:ext cx="2795270" cy="2223770"/>
            <a:chOff x="3008248" y="1214755"/>
            <a:chExt cx="2795270" cy="2223770"/>
          </a:xfrm>
        </p:grpSpPr>
        <p:sp>
          <p:nvSpPr>
            <p:cNvPr id="6" name="object 6"/>
            <p:cNvSpPr/>
            <p:nvPr/>
          </p:nvSpPr>
          <p:spPr>
            <a:xfrm>
              <a:off x="3017773" y="1719199"/>
              <a:ext cx="793115" cy="1710055"/>
            </a:xfrm>
            <a:custGeom>
              <a:avLst/>
              <a:gdLst/>
              <a:ahLst/>
              <a:cxnLst/>
              <a:rect l="l" t="t" r="r" b="b"/>
              <a:pathLst>
                <a:path w="793114" h="1710054">
                  <a:moveTo>
                    <a:pt x="0" y="1709801"/>
                  </a:moveTo>
                  <a:lnTo>
                    <a:pt x="792988" y="0"/>
                  </a:lnTo>
                </a:path>
              </a:pathLst>
            </a:custGeom>
            <a:ln w="19050">
              <a:solidFill>
                <a:srgbClr val="D2D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9999" y="1224280"/>
              <a:ext cx="1983739" cy="990600"/>
            </a:xfrm>
            <a:custGeom>
              <a:avLst/>
              <a:gdLst/>
              <a:ahLst/>
              <a:cxnLst/>
              <a:rect l="l" t="t" r="r" b="b"/>
              <a:pathLst>
                <a:path w="1983739" h="990600">
                  <a:moveTo>
                    <a:pt x="1884679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891540"/>
                  </a:lnTo>
                  <a:lnTo>
                    <a:pt x="7780" y="930110"/>
                  </a:lnTo>
                  <a:lnTo>
                    <a:pt x="29003" y="961596"/>
                  </a:lnTo>
                  <a:lnTo>
                    <a:pt x="60489" y="982819"/>
                  </a:lnTo>
                  <a:lnTo>
                    <a:pt x="99060" y="990600"/>
                  </a:lnTo>
                  <a:lnTo>
                    <a:pt x="1884679" y="990600"/>
                  </a:lnTo>
                  <a:lnTo>
                    <a:pt x="1923250" y="982819"/>
                  </a:lnTo>
                  <a:lnTo>
                    <a:pt x="1954736" y="961596"/>
                  </a:lnTo>
                  <a:lnTo>
                    <a:pt x="1975959" y="930110"/>
                  </a:lnTo>
                  <a:lnTo>
                    <a:pt x="1983739" y="891540"/>
                  </a:lnTo>
                  <a:lnTo>
                    <a:pt x="1983739" y="99060"/>
                  </a:lnTo>
                  <a:lnTo>
                    <a:pt x="1975959" y="60489"/>
                  </a:lnTo>
                  <a:lnTo>
                    <a:pt x="1954736" y="29003"/>
                  </a:lnTo>
                  <a:lnTo>
                    <a:pt x="1923250" y="7780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D2D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9999" y="1224280"/>
              <a:ext cx="1983739" cy="990600"/>
            </a:xfrm>
            <a:custGeom>
              <a:avLst/>
              <a:gdLst/>
              <a:ahLst/>
              <a:cxnLst/>
              <a:rect l="l" t="t" r="r" b="b"/>
              <a:pathLst>
                <a:path w="1983739" h="990600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884679" y="0"/>
                  </a:lnTo>
                  <a:lnTo>
                    <a:pt x="1923250" y="7780"/>
                  </a:lnTo>
                  <a:lnTo>
                    <a:pt x="1954736" y="29003"/>
                  </a:lnTo>
                  <a:lnTo>
                    <a:pt x="1975959" y="60489"/>
                  </a:lnTo>
                  <a:lnTo>
                    <a:pt x="1983739" y="99060"/>
                  </a:lnTo>
                  <a:lnTo>
                    <a:pt x="1983739" y="891540"/>
                  </a:lnTo>
                  <a:lnTo>
                    <a:pt x="1975959" y="930110"/>
                  </a:lnTo>
                  <a:lnTo>
                    <a:pt x="1954736" y="961596"/>
                  </a:lnTo>
                  <a:lnTo>
                    <a:pt x="1923250" y="982819"/>
                  </a:lnTo>
                  <a:lnTo>
                    <a:pt x="1884679" y="990600"/>
                  </a:lnTo>
                  <a:lnTo>
                    <a:pt x="99060" y="990600"/>
                  </a:lnTo>
                  <a:lnTo>
                    <a:pt x="60489" y="982819"/>
                  </a:lnTo>
                  <a:lnTo>
                    <a:pt x="29003" y="961596"/>
                  </a:lnTo>
                  <a:lnTo>
                    <a:pt x="7780" y="930110"/>
                  </a:lnTo>
                  <a:lnTo>
                    <a:pt x="0" y="891540"/>
                  </a:lnTo>
                  <a:lnTo>
                    <a:pt x="0" y="990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42079" y="1269428"/>
            <a:ext cx="1721485" cy="82359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596900">
              <a:lnSpc>
                <a:spcPts val="2920"/>
              </a:lnSpc>
              <a:spcBef>
                <a:spcPts val="565"/>
              </a:spcBef>
            </a:pPr>
            <a:r>
              <a:rPr sz="2800" spc="-20" dirty="0">
                <a:latin typeface="Trebuchet MS"/>
                <a:cs typeface="Trebuchet MS"/>
              </a:rPr>
              <a:t>Self </a:t>
            </a:r>
            <a:r>
              <a:rPr sz="2800" spc="-95" dirty="0">
                <a:latin typeface="Trebuchet MS"/>
                <a:cs typeface="Trebuchet MS"/>
              </a:rPr>
              <a:t>Assessment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83579" y="1237614"/>
            <a:ext cx="5579745" cy="1009650"/>
            <a:chOff x="5783579" y="1237614"/>
            <a:chExt cx="5579745" cy="1009650"/>
          </a:xfrm>
        </p:grpSpPr>
        <p:sp>
          <p:nvSpPr>
            <p:cNvPr id="11" name="object 11"/>
            <p:cNvSpPr/>
            <p:nvPr/>
          </p:nvSpPr>
          <p:spPr>
            <a:xfrm>
              <a:off x="5793104" y="1719198"/>
              <a:ext cx="3577590" cy="22860"/>
            </a:xfrm>
            <a:custGeom>
              <a:avLst/>
              <a:gdLst/>
              <a:ahLst/>
              <a:cxnLst/>
              <a:rect l="l" t="t" r="r" b="b"/>
              <a:pathLst>
                <a:path w="3577590" h="22860">
                  <a:moveTo>
                    <a:pt x="0" y="0"/>
                  </a:moveTo>
                  <a:lnTo>
                    <a:pt x="3577209" y="22478"/>
                  </a:lnTo>
                </a:path>
              </a:pathLst>
            </a:custGeom>
            <a:ln w="19050">
              <a:solidFill>
                <a:srgbClr val="F9D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70059" y="1247139"/>
              <a:ext cx="1983739" cy="990600"/>
            </a:xfrm>
            <a:custGeom>
              <a:avLst/>
              <a:gdLst/>
              <a:ahLst/>
              <a:cxnLst/>
              <a:rect l="l" t="t" r="r" b="b"/>
              <a:pathLst>
                <a:path w="1983740" h="990600">
                  <a:moveTo>
                    <a:pt x="1884680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891539"/>
                  </a:lnTo>
                  <a:lnTo>
                    <a:pt x="7780" y="930110"/>
                  </a:lnTo>
                  <a:lnTo>
                    <a:pt x="29003" y="961596"/>
                  </a:lnTo>
                  <a:lnTo>
                    <a:pt x="60489" y="982819"/>
                  </a:lnTo>
                  <a:lnTo>
                    <a:pt x="99060" y="990600"/>
                  </a:lnTo>
                  <a:lnTo>
                    <a:pt x="1884680" y="990600"/>
                  </a:lnTo>
                  <a:lnTo>
                    <a:pt x="1923250" y="982819"/>
                  </a:lnTo>
                  <a:lnTo>
                    <a:pt x="1954736" y="961596"/>
                  </a:lnTo>
                  <a:lnTo>
                    <a:pt x="1975959" y="930110"/>
                  </a:lnTo>
                  <a:lnTo>
                    <a:pt x="1983740" y="891539"/>
                  </a:lnTo>
                  <a:lnTo>
                    <a:pt x="1983740" y="99060"/>
                  </a:lnTo>
                  <a:lnTo>
                    <a:pt x="1975959" y="60489"/>
                  </a:lnTo>
                  <a:lnTo>
                    <a:pt x="1954736" y="29003"/>
                  </a:lnTo>
                  <a:lnTo>
                    <a:pt x="1923250" y="7780"/>
                  </a:lnTo>
                  <a:lnTo>
                    <a:pt x="1884680" y="0"/>
                  </a:lnTo>
                  <a:close/>
                </a:path>
              </a:pathLst>
            </a:custGeom>
            <a:solidFill>
              <a:srgbClr val="525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70059" y="1247139"/>
              <a:ext cx="1983739" cy="990600"/>
            </a:xfrm>
            <a:custGeom>
              <a:avLst/>
              <a:gdLst/>
              <a:ahLst/>
              <a:cxnLst/>
              <a:rect l="l" t="t" r="r" b="b"/>
              <a:pathLst>
                <a:path w="1983740" h="990600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884680" y="0"/>
                  </a:lnTo>
                  <a:lnTo>
                    <a:pt x="1923250" y="7780"/>
                  </a:lnTo>
                  <a:lnTo>
                    <a:pt x="1954736" y="29003"/>
                  </a:lnTo>
                  <a:lnTo>
                    <a:pt x="1975959" y="60489"/>
                  </a:lnTo>
                  <a:lnTo>
                    <a:pt x="1983740" y="99060"/>
                  </a:lnTo>
                  <a:lnTo>
                    <a:pt x="1983740" y="891539"/>
                  </a:lnTo>
                  <a:lnTo>
                    <a:pt x="1975959" y="930110"/>
                  </a:lnTo>
                  <a:lnTo>
                    <a:pt x="1954736" y="961596"/>
                  </a:lnTo>
                  <a:lnTo>
                    <a:pt x="1923250" y="982819"/>
                  </a:lnTo>
                  <a:lnTo>
                    <a:pt x="1884680" y="990600"/>
                  </a:lnTo>
                  <a:lnTo>
                    <a:pt x="99060" y="990600"/>
                  </a:lnTo>
                  <a:lnTo>
                    <a:pt x="60489" y="982819"/>
                  </a:lnTo>
                  <a:lnTo>
                    <a:pt x="29003" y="961596"/>
                  </a:lnTo>
                  <a:lnTo>
                    <a:pt x="7780" y="930110"/>
                  </a:lnTo>
                  <a:lnTo>
                    <a:pt x="0" y="891539"/>
                  </a:lnTo>
                  <a:lnTo>
                    <a:pt x="0" y="990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625076" y="1477581"/>
            <a:ext cx="1476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40" dirty="0">
                <a:latin typeface="Trebuchet MS"/>
                <a:cs typeface="Trebuchet MS"/>
              </a:rPr>
              <a:t>PPh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75" dirty="0">
                <a:latin typeface="Trebuchet MS"/>
                <a:cs typeface="Trebuchet MS"/>
              </a:rPr>
              <a:t>25/29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07995" y="2924175"/>
            <a:ext cx="2795270" cy="1009650"/>
            <a:chOff x="3007995" y="2924175"/>
            <a:chExt cx="2795270" cy="1009650"/>
          </a:xfrm>
        </p:grpSpPr>
        <p:sp>
          <p:nvSpPr>
            <p:cNvPr id="16" name="object 16"/>
            <p:cNvSpPr/>
            <p:nvPr/>
          </p:nvSpPr>
          <p:spPr>
            <a:xfrm>
              <a:off x="3017520" y="3430269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4">
                  <a:moveTo>
                    <a:pt x="0" y="0"/>
                  </a:moveTo>
                  <a:lnTo>
                    <a:pt x="792988" y="0"/>
                  </a:lnTo>
                </a:path>
              </a:pathLst>
            </a:custGeom>
            <a:ln w="19050">
              <a:solidFill>
                <a:srgbClr val="D2D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0000" y="2933700"/>
              <a:ext cx="1983739" cy="990600"/>
            </a:xfrm>
            <a:custGeom>
              <a:avLst/>
              <a:gdLst/>
              <a:ahLst/>
              <a:cxnLst/>
              <a:rect l="l" t="t" r="r" b="b"/>
              <a:pathLst>
                <a:path w="1983739" h="990600">
                  <a:moveTo>
                    <a:pt x="1884679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891539"/>
                  </a:lnTo>
                  <a:lnTo>
                    <a:pt x="7780" y="930110"/>
                  </a:lnTo>
                  <a:lnTo>
                    <a:pt x="29003" y="961596"/>
                  </a:lnTo>
                  <a:lnTo>
                    <a:pt x="60489" y="982819"/>
                  </a:lnTo>
                  <a:lnTo>
                    <a:pt x="99060" y="990600"/>
                  </a:lnTo>
                  <a:lnTo>
                    <a:pt x="1884679" y="990600"/>
                  </a:lnTo>
                  <a:lnTo>
                    <a:pt x="1923250" y="982819"/>
                  </a:lnTo>
                  <a:lnTo>
                    <a:pt x="1954736" y="961596"/>
                  </a:lnTo>
                  <a:lnTo>
                    <a:pt x="1975959" y="930110"/>
                  </a:lnTo>
                  <a:lnTo>
                    <a:pt x="1983739" y="891539"/>
                  </a:lnTo>
                  <a:lnTo>
                    <a:pt x="1983739" y="99060"/>
                  </a:lnTo>
                  <a:lnTo>
                    <a:pt x="1975959" y="60489"/>
                  </a:lnTo>
                  <a:lnTo>
                    <a:pt x="1954736" y="29003"/>
                  </a:lnTo>
                  <a:lnTo>
                    <a:pt x="1923250" y="7780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D2D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0000" y="2933700"/>
              <a:ext cx="1983739" cy="990600"/>
            </a:xfrm>
            <a:custGeom>
              <a:avLst/>
              <a:gdLst/>
              <a:ahLst/>
              <a:cxnLst/>
              <a:rect l="l" t="t" r="r" b="b"/>
              <a:pathLst>
                <a:path w="1983739" h="990600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884679" y="0"/>
                  </a:lnTo>
                  <a:lnTo>
                    <a:pt x="1923250" y="7780"/>
                  </a:lnTo>
                  <a:lnTo>
                    <a:pt x="1954736" y="29003"/>
                  </a:lnTo>
                  <a:lnTo>
                    <a:pt x="1975959" y="60489"/>
                  </a:lnTo>
                  <a:lnTo>
                    <a:pt x="1983739" y="99060"/>
                  </a:lnTo>
                  <a:lnTo>
                    <a:pt x="1983739" y="891539"/>
                  </a:lnTo>
                  <a:lnTo>
                    <a:pt x="1975959" y="930110"/>
                  </a:lnTo>
                  <a:lnTo>
                    <a:pt x="1954736" y="961596"/>
                  </a:lnTo>
                  <a:lnTo>
                    <a:pt x="1923250" y="982819"/>
                  </a:lnTo>
                  <a:lnTo>
                    <a:pt x="1884679" y="990600"/>
                  </a:lnTo>
                  <a:lnTo>
                    <a:pt x="99060" y="990600"/>
                  </a:lnTo>
                  <a:lnTo>
                    <a:pt x="60489" y="982819"/>
                  </a:lnTo>
                  <a:lnTo>
                    <a:pt x="29003" y="961596"/>
                  </a:lnTo>
                  <a:lnTo>
                    <a:pt x="7780" y="930110"/>
                  </a:lnTo>
                  <a:lnTo>
                    <a:pt x="0" y="891539"/>
                  </a:lnTo>
                  <a:lnTo>
                    <a:pt x="0" y="990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85259" y="3166109"/>
            <a:ext cx="1635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0" dirty="0">
                <a:latin typeface="Trebuchet MS"/>
                <a:cs typeface="Trebuchet MS"/>
              </a:rPr>
              <a:t>Witholding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83579" y="2352675"/>
            <a:ext cx="2793365" cy="1085850"/>
            <a:chOff x="5783579" y="2352675"/>
            <a:chExt cx="2793365" cy="1085850"/>
          </a:xfrm>
        </p:grpSpPr>
        <p:sp>
          <p:nvSpPr>
            <p:cNvPr id="21" name="object 21"/>
            <p:cNvSpPr/>
            <p:nvPr/>
          </p:nvSpPr>
          <p:spPr>
            <a:xfrm>
              <a:off x="5793104" y="2859023"/>
              <a:ext cx="793115" cy="570230"/>
            </a:xfrm>
            <a:custGeom>
              <a:avLst/>
              <a:gdLst/>
              <a:ahLst/>
              <a:cxnLst/>
              <a:rect l="l" t="t" r="r" b="b"/>
              <a:pathLst>
                <a:path w="793115" h="570229">
                  <a:moveTo>
                    <a:pt x="0" y="569976"/>
                  </a:moveTo>
                  <a:lnTo>
                    <a:pt x="792988" y="0"/>
                  </a:lnTo>
                </a:path>
              </a:pathLst>
            </a:custGeom>
            <a:ln w="19050">
              <a:solidFill>
                <a:srgbClr val="F9D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86219" y="2362200"/>
              <a:ext cx="1981200" cy="993140"/>
            </a:xfrm>
            <a:custGeom>
              <a:avLst/>
              <a:gdLst/>
              <a:ahLst/>
              <a:cxnLst/>
              <a:rect l="l" t="t" r="r" b="b"/>
              <a:pathLst>
                <a:path w="1981200" h="993139">
                  <a:moveTo>
                    <a:pt x="1881885" y="0"/>
                  </a:moveTo>
                  <a:lnTo>
                    <a:pt x="99313" y="0"/>
                  </a:lnTo>
                  <a:lnTo>
                    <a:pt x="60650" y="7802"/>
                  </a:lnTo>
                  <a:lnTo>
                    <a:pt x="29082" y="29083"/>
                  </a:lnTo>
                  <a:lnTo>
                    <a:pt x="7802" y="60650"/>
                  </a:lnTo>
                  <a:lnTo>
                    <a:pt x="0" y="99313"/>
                  </a:lnTo>
                  <a:lnTo>
                    <a:pt x="0" y="893826"/>
                  </a:lnTo>
                  <a:lnTo>
                    <a:pt x="7802" y="932489"/>
                  </a:lnTo>
                  <a:lnTo>
                    <a:pt x="29082" y="964056"/>
                  </a:lnTo>
                  <a:lnTo>
                    <a:pt x="60650" y="985337"/>
                  </a:lnTo>
                  <a:lnTo>
                    <a:pt x="99313" y="993139"/>
                  </a:lnTo>
                  <a:lnTo>
                    <a:pt x="1881885" y="993139"/>
                  </a:lnTo>
                  <a:lnTo>
                    <a:pt x="1920549" y="985337"/>
                  </a:lnTo>
                  <a:lnTo>
                    <a:pt x="1952117" y="964056"/>
                  </a:lnTo>
                  <a:lnTo>
                    <a:pt x="1973397" y="932489"/>
                  </a:lnTo>
                  <a:lnTo>
                    <a:pt x="1981200" y="893826"/>
                  </a:lnTo>
                  <a:lnTo>
                    <a:pt x="1981200" y="99313"/>
                  </a:lnTo>
                  <a:lnTo>
                    <a:pt x="1973397" y="60650"/>
                  </a:lnTo>
                  <a:lnTo>
                    <a:pt x="1952117" y="29083"/>
                  </a:lnTo>
                  <a:lnTo>
                    <a:pt x="1920549" y="7802"/>
                  </a:lnTo>
                  <a:lnTo>
                    <a:pt x="1881885" y="0"/>
                  </a:lnTo>
                  <a:close/>
                </a:path>
              </a:pathLst>
            </a:custGeom>
            <a:solidFill>
              <a:srgbClr val="F9D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86219" y="2362200"/>
              <a:ext cx="1981200" cy="993140"/>
            </a:xfrm>
            <a:custGeom>
              <a:avLst/>
              <a:gdLst/>
              <a:ahLst/>
              <a:cxnLst/>
              <a:rect l="l" t="t" r="r" b="b"/>
              <a:pathLst>
                <a:path w="1981200" h="993139">
                  <a:moveTo>
                    <a:pt x="0" y="99313"/>
                  </a:moveTo>
                  <a:lnTo>
                    <a:pt x="7802" y="60650"/>
                  </a:lnTo>
                  <a:lnTo>
                    <a:pt x="29082" y="29083"/>
                  </a:lnTo>
                  <a:lnTo>
                    <a:pt x="60650" y="7802"/>
                  </a:lnTo>
                  <a:lnTo>
                    <a:pt x="99313" y="0"/>
                  </a:lnTo>
                  <a:lnTo>
                    <a:pt x="1881885" y="0"/>
                  </a:lnTo>
                  <a:lnTo>
                    <a:pt x="1920549" y="7802"/>
                  </a:lnTo>
                  <a:lnTo>
                    <a:pt x="1952117" y="29083"/>
                  </a:lnTo>
                  <a:lnTo>
                    <a:pt x="1973397" y="60650"/>
                  </a:lnTo>
                  <a:lnTo>
                    <a:pt x="1981200" y="99313"/>
                  </a:lnTo>
                  <a:lnTo>
                    <a:pt x="1981200" y="893826"/>
                  </a:lnTo>
                  <a:lnTo>
                    <a:pt x="1973397" y="932489"/>
                  </a:lnTo>
                  <a:lnTo>
                    <a:pt x="1952117" y="964056"/>
                  </a:lnTo>
                  <a:lnTo>
                    <a:pt x="1920549" y="985337"/>
                  </a:lnTo>
                  <a:lnTo>
                    <a:pt x="1881885" y="993139"/>
                  </a:lnTo>
                  <a:lnTo>
                    <a:pt x="99313" y="993139"/>
                  </a:lnTo>
                  <a:lnTo>
                    <a:pt x="60650" y="985337"/>
                  </a:lnTo>
                  <a:lnTo>
                    <a:pt x="29082" y="964056"/>
                  </a:lnTo>
                  <a:lnTo>
                    <a:pt x="7802" y="932489"/>
                  </a:lnTo>
                  <a:lnTo>
                    <a:pt x="0" y="893826"/>
                  </a:lnTo>
                  <a:lnTo>
                    <a:pt x="0" y="9931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863080" y="2595879"/>
            <a:ext cx="14293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90" dirty="0">
                <a:latin typeface="Trebuchet MS"/>
                <a:cs typeface="Trebuchet MS"/>
              </a:rPr>
              <a:t>Non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80" dirty="0">
                <a:latin typeface="Trebuchet MS"/>
                <a:cs typeface="Trebuchet MS"/>
              </a:rPr>
              <a:t>Final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557894" y="2352675"/>
            <a:ext cx="2795270" cy="1012190"/>
            <a:chOff x="8557894" y="2352675"/>
            <a:chExt cx="2795270" cy="1012190"/>
          </a:xfrm>
        </p:grpSpPr>
        <p:sp>
          <p:nvSpPr>
            <p:cNvPr id="26" name="object 26"/>
            <p:cNvSpPr/>
            <p:nvPr/>
          </p:nvSpPr>
          <p:spPr>
            <a:xfrm>
              <a:off x="8567419" y="2858769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5">
                  <a:moveTo>
                    <a:pt x="0" y="0"/>
                  </a:moveTo>
                  <a:lnTo>
                    <a:pt x="792987" y="0"/>
                  </a:lnTo>
                </a:path>
              </a:pathLst>
            </a:custGeom>
            <a:ln w="19050">
              <a:solidFill>
                <a:srgbClr val="B88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62439" y="2362200"/>
              <a:ext cx="1981200" cy="993140"/>
            </a:xfrm>
            <a:custGeom>
              <a:avLst/>
              <a:gdLst/>
              <a:ahLst/>
              <a:cxnLst/>
              <a:rect l="l" t="t" r="r" b="b"/>
              <a:pathLst>
                <a:path w="1981200" h="993139">
                  <a:moveTo>
                    <a:pt x="1881885" y="0"/>
                  </a:moveTo>
                  <a:lnTo>
                    <a:pt x="99313" y="0"/>
                  </a:lnTo>
                  <a:lnTo>
                    <a:pt x="60650" y="7802"/>
                  </a:lnTo>
                  <a:lnTo>
                    <a:pt x="29082" y="29083"/>
                  </a:lnTo>
                  <a:lnTo>
                    <a:pt x="7802" y="60650"/>
                  </a:lnTo>
                  <a:lnTo>
                    <a:pt x="0" y="99313"/>
                  </a:lnTo>
                  <a:lnTo>
                    <a:pt x="0" y="893826"/>
                  </a:lnTo>
                  <a:lnTo>
                    <a:pt x="7802" y="932489"/>
                  </a:lnTo>
                  <a:lnTo>
                    <a:pt x="29082" y="964056"/>
                  </a:lnTo>
                  <a:lnTo>
                    <a:pt x="60650" y="985337"/>
                  </a:lnTo>
                  <a:lnTo>
                    <a:pt x="99313" y="993139"/>
                  </a:lnTo>
                  <a:lnTo>
                    <a:pt x="1881885" y="993139"/>
                  </a:lnTo>
                  <a:lnTo>
                    <a:pt x="1920549" y="985337"/>
                  </a:lnTo>
                  <a:lnTo>
                    <a:pt x="1952117" y="964056"/>
                  </a:lnTo>
                  <a:lnTo>
                    <a:pt x="1973397" y="932489"/>
                  </a:lnTo>
                  <a:lnTo>
                    <a:pt x="1981200" y="893826"/>
                  </a:lnTo>
                  <a:lnTo>
                    <a:pt x="1981200" y="99313"/>
                  </a:lnTo>
                  <a:lnTo>
                    <a:pt x="1973397" y="60650"/>
                  </a:lnTo>
                  <a:lnTo>
                    <a:pt x="1952117" y="29083"/>
                  </a:lnTo>
                  <a:lnTo>
                    <a:pt x="1920549" y="7802"/>
                  </a:lnTo>
                  <a:lnTo>
                    <a:pt x="1881885" y="0"/>
                  </a:lnTo>
                  <a:close/>
                </a:path>
              </a:pathLst>
            </a:custGeom>
            <a:solidFill>
              <a:srgbClr val="B88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62439" y="2362200"/>
              <a:ext cx="1981200" cy="993140"/>
            </a:xfrm>
            <a:custGeom>
              <a:avLst/>
              <a:gdLst/>
              <a:ahLst/>
              <a:cxnLst/>
              <a:rect l="l" t="t" r="r" b="b"/>
              <a:pathLst>
                <a:path w="1981200" h="993139">
                  <a:moveTo>
                    <a:pt x="0" y="99313"/>
                  </a:moveTo>
                  <a:lnTo>
                    <a:pt x="7802" y="60650"/>
                  </a:lnTo>
                  <a:lnTo>
                    <a:pt x="29082" y="29083"/>
                  </a:lnTo>
                  <a:lnTo>
                    <a:pt x="60650" y="7802"/>
                  </a:lnTo>
                  <a:lnTo>
                    <a:pt x="99313" y="0"/>
                  </a:lnTo>
                  <a:lnTo>
                    <a:pt x="1881885" y="0"/>
                  </a:lnTo>
                  <a:lnTo>
                    <a:pt x="1920549" y="7802"/>
                  </a:lnTo>
                  <a:lnTo>
                    <a:pt x="1952117" y="29083"/>
                  </a:lnTo>
                  <a:lnTo>
                    <a:pt x="1973397" y="60650"/>
                  </a:lnTo>
                  <a:lnTo>
                    <a:pt x="1981200" y="99313"/>
                  </a:lnTo>
                  <a:lnTo>
                    <a:pt x="1981200" y="893826"/>
                  </a:lnTo>
                  <a:lnTo>
                    <a:pt x="1973397" y="932489"/>
                  </a:lnTo>
                  <a:lnTo>
                    <a:pt x="1952117" y="964056"/>
                  </a:lnTo>
                  <a:lnTo>
                    <a:pt x="1920549" y="985337"/>
                  </a:lnTo>
                  <a:lnTo>
                    <a:pt x="1881885" y="993139"/>
                  </a:lnTo>
                  <a:lnTo>
                    <a:pt x="99313" y="993139"/>
                  </a:lnTo>
                  <a:lnTo>
                    <a:pt x="60650" y="985337"/>
                  </a:lnTo>
                  <a:lnTo>
                    <a:pt x="29082" y="964056"/>
                  </a:lnTo>
                  <a:lnTo>
                    <a:pt x="7802" y="932489"/>
                  </a:lnTo>
                  <a:lnTo>
                    <a:pt x="0" y="893826"/>
                  </a:lnTo>
                  <a:lnTo>
                    <a:pt x="0" y="9931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575418" y="2410078"/>
            <a:ext cx="1593850" cy="823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100"/>
              </a:spcBef>
            </a:pPr>
            <a:r>
              <a:rPr sz="2800" spc="-140" dirty="0">
                <a:latin typeface="Trebuchet MS"/>
                <a:cs typeface="Trebuchet MS"/>
              </a:rPr>
              <a:t>PPh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Trebuchet MS"/>
                <a:cs typeface="Trebuchet MS"/>
              </a:rPr>
              <a:t>21,</a:t>
            </a:r>
            <a:r>
              <a:rPr sz="2800" spc="-360" dirty="0">
                <a:latin typeface="Trebuchet MS"/>
                <a:cs typeface="Trebuchet MS"/>
              </a:rPr>
              <a:t> </a:t>
            </a:r>
            <a:r>
              <a:rPr sz="2800" spc="-145" dirty="0">
                <a:latin typeface="Trebuchet MS"/>
                <a:cs typeface="Trebuchet MS"/>
              </a:rPr>
              <a:t>22,</a:t>
            </a:r>
            <a:endParaRPr sz="2800">
              <a:latin typeface="Trebuchet MS"/>
              <a:cs typeface="Trebuchet MS"/>
            </a:endParaRPr>
          </a:p>
          <a:p>
            <a:pPr marL="103505">
              <a:lnSpc>
                <a:spcPts val="3140"/>
              </a:lnSpc>
            </a:pPr>
            <a:r>
              <a:rPr sz="2800" spc="-195" dirty="0">
                <a:latin typeface="Trebuchet MS"/>
                <a:cs typeface="Trebuchet MS"/>
              </a:rPr>
              <a:t>23,</a:t>
            </a:r>
            <a:r>
              <a:rPr sz="2800" spc="-325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Trebuchet MS"/>
                <a:cs typeface="Trebuchet MS"/>
              </a:rPr>
              <a:t>24,</a:t>
            </a:r>
            <a:r>
              <a:rPr sz="2800" spc="-34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26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783579" y="3419475"/>
            <a:ext cx="2793365" cy="1085850"/>
            <a:chOff x="5783579" y="3419475"/>
            <a:chExt cx="2793365" cy="1085850"/>
          </a:xfrm>
        </p:grpSpPr>
        <p:sp>
          <p:nvSpPr>
            <p:cNvPr id="31" name="object 31"/>
            <p:cNvSpPr/>
            <p:nvPr/>
          </p:nvSpPr>
          <p:spPr>
            <a:xfrm>
              <a:off x="5793104" y="3429000"/>
              <a:ext cx="793115" cy="570230"/>
            </a:xfrm>
            <a:custGeom>
              <a:avLst/>
              <a:gdLst/>
              <a:ahLst/>
              <a:cxnLst/>
              <a:rect l="l" t="t" r="r" b="b"/>
              <a:pathLst>
                <a:path w="793115" h="570229">
                  <a:moveTo>
                    <a:pt x="0" y="0"/>
                  </a:moveTo>
                  <a:lnTo>
                    <a:pt x="792988" y="569976"/>
                  </a:lnTo>
                </a:path>
              </a:pathLst>
            </a:custGeom>
            <a:ln w="19050">
              <a:solidFill>
                <a:srgbClr val="F9D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86219" y="3502660"/>
              <a:ext cx="1981200" cy="993140"/>
            </a:xfrm>
            <a:custGeom>
              <a:avLst/>
              <a:gdLst/>
              <a:ahLst/>
              <a:cxnLst/>
              <a:rect l="l" t="t" r="r" b="b"/>
              <a:pathLst>
                <a:path w="1981200" h="993139">
                  <a:moveTo>
                    <a:pt x="1881885" y="0"/>
                  </a:moveTo>
                  <a:lnTo>
                    <a:pt x="99313" y="0"/>
                  </a:lnTo>
                  <a:lnTo>
                    <a:pt x="60650" y="7802"/>
                  </a:lnTo>
                  <a:lnTo>
                    <a:pt x="29082" y="29083"/>
                  </a:lnTo>
                  <a:lnTo>
                    <a:pt x="7802" y="60650"/>
                  </a:lnTo>
                  <a:lnTo>
                    <a:pt x="0" y="99313"/>
                  </a:lnTo>
                  <a:lnTo>
                    <a:pt x="0" y="893826"/>
                  </a:lnTo>
                  <a:lnTo>
                    <a:pt x="7802" y="932489"/>
                  </a:lnTo>
                  <a:lnTo>
                    <a:pt x="29082" y="964057"/>
                  </a:lnTo>
                  <a:lnTo>
                    <a:pt x="60650" y="985337"/>
                  </a:lnTo>
                  <a:lnTo>
                    <a:pt x="99313" y="993139"/>
                  </a:lnTo>
                  <a:lnTo>
                    <a:pt x="1881885" y="993139"/>
                  </a:lnTo>
                  <a:lnTo>
                    <a:pt x="1920549" y="985337"/>
                  </a:lnTo>
                  <a:lnTo>
                    <a:pt x="1952117" y="964057"/>
                  </a:lnTo>
                  <a:lnTo>
                    <a:pt x="1973397" y="932489"/>
                  </a:lnTo>
                  <a:lnTo>
                    <a:pt x="1981200" y="893826"/>
                  </a:lnTo>
                  <a:lnTo>
                    <a:pt x="1981200" y="99313"/>
                  </a:lnTo>
                  <a:lnTo>
                    <a:pt x="1973397" y="60650"/>
                  </a:lnTo>
                  <a:lnTo>
                    <a:pt x="1952117" y="29083"/>
                  </a:lnTo>
                  <a:lnTo>
                    <a:pt x="1920549" y="7802"/>
                  </a:lnTo>
                  <a:lnTo>
                    <a:pt x="1881885" y="0"/>
                  </a:lnTo>
                  <a:close/>
                </a:path>
              </a:pathLst>
            </a:custGeom>
            <a:solidFill>
              <a:srgbClr val="F9D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86219" y="3502660"/>
              <a:ext cx="1981200" cy="993140"/>
            </a:xfrm>
            <a:custGeom>
              <a:avLst/>
              <a:gdLst/>
              <a:ahLst/>
              <a:cxnLst/>
              <a:rect l="l" t="t" r="r" b="b"/>
              <a:pathLst>
                <a:path w="1981200" h="993139">
                  <a:moveTo>
                    <a:pt x="0" y="99313"/>
                  </a:moveTo>
                  <a:lnTo>
                    <a:pt x="7802" y="60650"/>
                  </a:lnTo>
                  <a:lnTo>
                    <a:pt x="29082" y="29083"/>
                  </a:lnTo>
                  <a:lnTo>
                    <a:pt x="60650" y="7802"/>
                  </a:lnTo>
                  <a:lnTo>
                    <a:pt x="99313" y="0"/>
                  </a:lnTo>
                  <a:lnTo>
                    <a:pt x="1881885" y="0"/>
                  </a:lnTo>
                  <a:lnTo>
                    <a:pt x="1920549" y="7802"/>
                  </a:lnTo>
                  <a:lnTo>
                    <a:pt x="1952117" y="29083"/>
                  </a:lnTo>
                  <a:lnTo>
                    <a:pt x="1973397" y="60650"/>
                  </a:lnTo>
                  <a:lnTo>
                    <a:pt x="1981200" y="99313"/>
                  </a:lnTo>
                  <a:lnTo>
                    <a:pt x="1981200" y="893826"/>
                  </a:lnTo>
                  <a:lnTo>
                    <a:pt x="1973397" y="932489"/>
                  </a:lnTo>
                  <a:lnTo>
                    <a:pt x="1952117" y="964057"/>
                  </a:lnTo>
                  <a:lnTo>
                    <a:pt x="1920549" y="985337"/>
                  </a:lnTo>
                  <a:lnTo>
                    <a:pt x="1881885" y="993139"/>
                  </a:lnTo>
                  <a:lnTo>
                    <a:pt x="99313" y="993139"/>
                  </a:lnTo>
                  <a:lnTo>
                    <a:pt x="60650" y="985337"/>
                  </a:lnTo>
                  <a:lnTo>
                    <a:pt x="29082" y="964057"/>
                  </a:lnTo>
                  <a:lnTo>
                    <a:pt x="7802" y="932489"/>
                  </a:lnTo>
                  <a:lnTo>
                    <a:pt x="0" y="893826"/>
                  </a:lnTo>
                  <a:lnTo>
                    <a:pt x="0" y="9931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193280" y="3699192"/>
            <a:ext cx="770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20" dirty="0">
                <a:latin typeface="Trebuchet MS"/>
                <a:cs typeface="Trebuchet MS"/>
              </a:rPr>
              <a:t>Final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557894" y="3493134"/>
            <a:ext cx="2795270" cy="1012190"/>
            <a:chOff x="8557894" y="3493134"/>
            <a:chExt cx="2795270" cy="1012190"/>
          </a:xfrm>
        </p:grpSpPr>
        <p:sp>
          <p:nvSpPr>
            <p:cNvPr id="36" name="object 36"/>
            <p:cNvSpPr/>
            <p:nvPr/>
          </p:nvSpPr>
          <p:spPr>
            <a:xfrm>
              <a:off x="8567419" y="3999229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5">
                  <a:moveTo>
                    <a:pt x="0" y="0"/>
                  </a:moveTo>
                  <a:lnTo>
                    <a:pt x="792987" y="0"/>
                  </a:lnTo>
                </a:path>
              </a:pathLst>
            </a:custGeom>
            <a:ln w="19050">
              <a:solidFill>
                <a:srgbClr val="B88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62439" y="3502659"/>
              <a:ext cx="1981200" cy="993140"/>
            </a:xfrm>
            <a:custGeom>
              <a:avLst/>
              <a:gdLst/>
              <a:ahLst/>
              <a:cxnLst/>
              <a:rect l="l" t="t" r="r" b="b"/>
              <a:pathLst>
                <a:path w="1981200" h="993139">
                  <a:moveTo>
                    <a:pt x="1881885" y="0"/>
                  </a:moveTo>
                  <a:lnTo>
                    <a:pt x="99313" y="0"/>
                  </a:lnTo>
                  <a:lnTo>
                    <a:pt x="60650" y="7802"/>
                  </a:lnTo>
                  <a:lnTo>
                    <a:pt x="29082" y="29083"/>
                  </a:lnTo>
                  <a:lnTo>
                    <a:pt x="7802" y="60650"/>
                  </a:lnTo>
                  <a:lnTo>
                    <a:pt x="0" y="99313"/>
                  </a:lnTo>
                  <a:lnTo>
                    <a:pt x="0" y="893826"/>
                  </a:lnTo>
                  <a:lnTo>
                    <a:pt x="7802" y="932489"/>
                  </a:lnTo>
                  <a:lnTo>
                    <a:pt x="29082" y="964057"/>
                  </a:lnTo>
                  <a:lnTo>
                    <a:pt x="60650" y="985337"/>
                  </a:lnTo>
                  <a:lnTo>
                    <a:pt x="99313" y="993139"/>
                  </a:lnTo>
                  <a:lnTo>
                    <a:pt x="1881885" y="993139"/>
                  </a:lnTo>
                  <a:lnTo>
                    <a:pt x="1920549" y="985337"/>
                  </a:lnTo>
                  <a:lnTo>
                    <a:pt x="1952117" y="964057"/>
                  </a:lnTo>
                  <a:lnTo>
                    <a:pt x="1973397" y="932489"/>
                  </a:lnTo>
                  <a:lnTo>
                    <a:pt x="1981200" y="893826"/>
                  </a:lnTo>
                  <a:lnTo>
                    <a:pt x="1981200" y="99313"/>
                  </a:lnTo>
                  <a:lnTo>
                    <a:pt x="1973397" y="60650"/>
                  </a:lnTo>
                  <a:lnTo>
                    <a:pt x="1952117" y="29083"/>
                  </a:lnTo>
                  <a:lnTo>
                    <a:pt x="1920549" y="7802"/>
                  </a:lnTo>
                  <a:lnTo>
                    <a:pt x="1881885" y="0"/>
                  </a:lnTo>
                  <a:close/>
                </a:path>
              </a:pathLst>
            </a:custGeom>
            <a:solidFill>
              <a:srgbClr val="B88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362439" y="3502659"/>
              <a:ext cx="1981200" cy="993140"/>
            </a:xfrm>
            <a:custGeom>
              <a:avLst/>
              <a:gdLst/>
              <a:ahLst/>
              <a:cxnLst/>
              <a:rect l="l" t="t" r="r" b="b"/>
              <a:pathLst>
                <a:path w="1981200" h="993139">
                  <a:moveTo>
                    <a:pt x="0" y="99313"/>
                  </a:moveTo>
                  <a:lnTo>
                    <a:pt x="7802" y="60650"/>
                  </a:lnTo>
                  <a:lnTo>
                    <a:pt x="29082" y="29083"/>
                  </a:lnTo>
                  <a:lnTo>
                    <a:pt x="60650" y="7802"/>
                  </a:lnTo>
                  <a:lnTo>
                    <a:pt x="99313" y="0"/>
                  </a:lnTo>
                  <a:lnTo>
                    <a:pt x="1881885" y="0"/>
                  </a:lnTo>
                  <a:lnTo>
                    <a:pt x="1920549" y="7802"/>
                  </a:lnTo>
                  <a:lnTo>
                    <a:pt x="1952117" y="29083"/>
                  </a:lnTo>
                  <a:lnTo>
                    <a:pt x="1973397" y="60650"/>
                  </a:lnTo>
                  <a:lnTo>
                    <a:pt x="1981200" y="99313"/>
                  </a:lnTo>
                  <a:lnTo>
                    <a:pt x="1981200" y="893826"/>
                  </a:lnTo>
                  <a:lnTo>
                    <a:pt x="1973397" y="932489"/>
                  </a:lnTo>
                  <a:lnTo>
                    <a:pt x="1952117" y="964057"/>
                  </a:lnTo>
                  <a:lnTo>
                    <a:pt x="1920549" y="985337"/>
                  </a:lnTo>
                  <a:lnTo>
                    <a:pt x="1881885" y="993139"/>
                  </a:lnTo>
                  <a:lnTo>
                    <a:pt x="99313" y="993139"/>
                  </a:lnTo>
                  <a:lnTo>
                    <a:pt x="60650" y="985337"/>
                  </a:lnTo>
                  <a:lnTo>
                    <a:pt x="29082" y="964057"/>
                  </a:lnTo>
                  <a:lnTo>
                    <a:pt x="7802" y="932489"/>
                  </a:lnTo>
                  <a:lnTo>
                    <a:pt x="0" y="893826"/>
                  </a:lnTo>
                  <a:lnTo>
                    <a:pt x="0" y="9931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730485" y="3735641"/>
            <a:ext cx="12515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40" dirty="0">
                <a:latin typeface="Trebuchet MS"/>
                <a:cs typeface="Trebuchet MS"/>
              </a:rPr>
              <a:t>PPh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Trebuchet MS"/>
                <a:cs typeface="Trebuchet MS"/>
              </a:rPr>
              <a:t>4(2)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008248" y="3419475"/>
            <a:ext cx="2795270" cy="2223770"/>
            <a:chOff x="3008248" y="3419475"/>
            <a:chExt cx="2795270" cy="2223770"/>
          </a:xfrm>
        </p:grpSpPr>
        <p:sp>
          <p:nvSpPr>
            <p:cNvPr id="41" name="object 41"/>
            <p:cNvSpPr/>
            <p:nvPr/>
          </p:nvSpPr>
          <p:spPr>
            <a:xfrm>
              <a:off x="3017773" y="3429000"/>
              <a:ext cx="793115" cy="1710055"/>
            </a:xfrm>
            <a:custGeom>
              <a:avLst/>
              <a:gdLst/>
              <a:ahLst/>
              <a:cxnLst/>
              <a:rect l="l" t="t" r="r" b="b"/>
              <a:pathLst>
                <a:path w="793114" h="1710054">
                  <a:moveTo>
                    <a:pt x="0" y="0"/>
                  </a:moveTo>
                  <a:lnTo>
                    <a:pt x="792988" y="1709801"/>
                  </a:lnTo>
                </a:path>
              </a:pathLst>
            </a:custGeom>
            <a:ln w="19050">
              <a:solidFill>
                <a:srgbClr val="D2D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09999" y="4643119"/>
              <a:ext cx="1983739" cy="990600"/>
            </a:xfrm>
            <a:custGeom>
              <a:avLst/>
              <a:gdLst/>
              <a:ahLst/>
              <a:cxnLst/>
              <a:rect l="l" t="t" r="r" b="b"/>
              <a:pathLst>
                <a:path w="1983739" h="990600">
                  <a:moveTo>
                    <a:pt x="1884679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59"/>
                  </a:lnTo>
                  <a:lnTo>
                    <a:pt x="0" y="891539"/>
                  </a:lnTo>
                  <a:lnTo>
                    <a:pt x="7780" y="930099"/>
                  </a:lnTo>
                  <a:lnTo>
                    <a:pt x="29003" y="961586"/>
                  </a:lnTo>
                  <a:lnTo>
                    <a:pt x="60489" y="982815"/>
                  </a:lnTo>
                  <a:lnTo>
                    <a:pt x="99060" y="990599"/>
                  </a:lnTo>
                  <a:lnTo>
                    <a:pt x="1884679" y="990599"/>
                  </a:lnTo>
                  <a:lnTo>
                    <a:pt x="1923250" y="982815"/>
                  </a:lnTo>
                  <a:lnTo>
                    <a:pt x="1954736" y="961586"/>
                  </a:lnTo>
                  <a:lnTo>
                    <a:pt x="1975959" y="930099"/>
                  </a:lnTo>
                  <a:lnTo>
                    <a:pt x="1983739" y="891539"/>
                  </a:lnTo>
                  <a:lnTo>
                    <a:pt x="1983739" y="99059"/>
                  </a:lnTo>
                  <a:lnTo>
                    <a:pt x="1975959" y="60489"/>
                  </a:lnTo>
                  <a:lnTo>
                    <a:pt x="1954736" y="29003"/>
                  </a:lnTo>
                  <a:lnTo>
                    <a:pt x="1923250" y="7780"/>
                  </a:lnTo>
                  <a:lnTo>
                    <a:pt x="1884679" y="0"/>
                  </a:lnTo>
                  <a:close/>
                </a:path>
              </a:pathLst>
            </a:custGeom>
            <a:solidFill>
              <a:srgbClr val="D2D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09999" y="4643119"/>
              <a:ext cx="1983739" cy="990600"/>
            </a:xfrm>
            <a:custGeom>
              <a:avLst/>
              <a:gdLst/>
              <a:ahLst/>
              <a:cxnLst/>
              <a:rect l="l" t="t" r="r" b="b"/>
              <a:pathLst>
                <a:path w="1983739" h="990600">
                  <a:moveTo>
                    <a:pt x="0" y="99059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884679" y="0"/>
                  </a:lnTo>
                  <a:lnTo>
                    <a:pt x="1923250" y="7780"/>
                  </a:lnTo>
                  <a:lnTo>
                    <a:pt x="1954736" y="29003"/>
                  </a:lnTo>
                  <a:lnTo>
                    <a:pt x="1975959" y="60489"/>
                  </a:lnTo>
                  <a:lnTo>
                    <a:pt x="1983739" y="99059"/>
                  </a:lnTo>
                  <a:lnTo>
                    <a:pt x="1983739" y="891539"/>
                  </a:lnTo>
                  <a:lnTo>
                    <a:pt x="1975959" y="930099"/>
                  </a:lnTo>
                  <a:lnTo>
                    <a:pt x="1954736" y="961586"/>
                  </a:lnTo>
                  <a:lnTo>
                    <a:pt x="1923250" y="982815"/>
                  </a:lnTo>
                  <a:lnTo>
                    <a:pt x="1884679" y="990599"/>
                  </a:lnTo>
                  <a:lnTo>
                    <a:pt x="99060" y="990599"/>
                  </a:lnTo>
                  <a:lnTo>
                    <a:pt x="60489" y="982815"/>
                  </a:lnTo>
                  <a:lnTo>
                    <a:pt x="29003" y="961586"/>
                  </a:lnTo>
                  <a:lnTo>
                    <a:pt x="7780" y="930099"/>
                  </a:lnTo>
                  <a:lnTo>
                    <a:pt x="0" y="891539"/>
                  </a:lnTo>
                  <a:lnTo>
                    <a:pt x="0" y="9905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942079" y="4690427"/>
            <a:ext cx="1721485" cy="8242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340360">
              <a:lnSpc>
                <a:spcPts val="2920"/>
              </a:lnSpc>
              <a:spcBef>
                <a:spcPts val="565"/>
              </a:spcBef>
            </a:pPr>
            <a:r>
              <a:rPr sz="2800" spc="-50" dirty="0">
                <a:latin typeface="Trebuchet MS"/>
                <a:cs typeface="Trebuchet MS"/>
              </a:rPr>
              <a:t>Official </a:t>
            </a:r>
            <a:r>
              <a:rPr sz="2800" spc="-95" dirty="0">
                <a:latin typeface="Trebuchet MS"/>
                <a:cs typeface="Trebuchet MS"/>
              </a:rPr>
              <a:t>Assessment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783579" y="4656454"/>
            <a:ext cx="5579745" cy="1009650"/>
            <a:chOff x="5783579" y="4656454"/>
            <a:chExt cx="5579745" cy="1009650"/>
          </a:xfrm>
        </p:grpSpPr>
        <p:sp>
          <p:nvSpPr>
            <p:cNvPr id="46" name="object 46"/>
            <p:cNvSpPr/>
            <p:nvPr/>
          </p:nvSpPr>
          <p:spPr>
            <a:xfrm>
              <a:off x="5793104" y="5138800"/>
              <a:ext cx="3577590" cy="22860"/>
            </a:xfrm>
            <a:custGeom>
              <a:avLst/>
              <a:gdLst/>
              <a:ahLst/>
              <a:cxnLst/>
              <a:rect l="l" t="t" r="r" b="b"/>
              <a:pathLst>
                <a:path w="3577590" h="22860">
                  <a:moveTo>
                    <a:pt x="0" y="0"/>
                  </a:moveTo>
                  <a:lnTo>
                    <a:pt x="3577209" y="22606"/>
                  </a:lnTo>
                </a:path>
              </a:pathLst>
            </a:custGeom>
            <a:ln w="19050">
              <a:solidFill>
                <a:srgbClr val="F9D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370059" y="4665979"/>
              <a:ext cx="1983739" cy="990600"/>
            </a:xfrm>
            <a:custGeom>
              <a:avLst/>
              <a:gdLst/>
              <a:ahLst/>
              <a:cxnLst/>
              <a:rect l="l" t="t" r="r" b="b"/>
              <a:pathLst>
                <a:path w="1983740" h="990600">
                  <a:moveTo>
                    <a:pt x="1884680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891540"/>
                  </a:lnTo>
                  <a:lnTo>
                    <a:pt x="7780" y="930099"/>
                  </a:lnTo>
                  <a:lnTo>
                    <a:pt x="29003" y="961586"/>
                  </a:lnTo>
                  <a:lnTo>
                    <a:pt x="60489" y="982815"/>
                  </a:lnTo>
                  <a:lnTo>
                    <a:pt x="99060" y="990600"/>
                  </a:lnTo>
                  <a:lnTo>
                    <a:pt x="1884680" y="990600"/>
                  </a:lnTo>
                  <a:lnTo>
                    <a:pt x="1923250" y="982815"/>
                  </a:lnTo>
                  <a:lnTo>
                    <a:pt x="1954736" y="961586"/>
                  </a:lnTo>
                  <a:lnTo>
                    <a:pt x="1975959" y="930099"/>
                  </a:lnTo>
                  <a:lnTo>
                    <a:pt x="1983740" y="891540"/>
                  </a:lnTo>
                  <a:lnTo>
                    <a:pt x="1983740" y="99060"/>
                  </a:lnTo>
                  <a:lnTo>
                    <a:pt x="1975959" y="60489"/>
                  </a:lnTo>
                  <a:lnTo>
                    <a:pt x="1954736" y="29003"/>
                  </a:lnTo>
                  <a:lnTo>
                    <a:pt x="1923250" y="7780"/>
                  </a:lnTo>
                  <a:lnTo>
                    <a:pt x="1884680" y="0"/>
                  </a:lnTo>
                  <a:close/>
                </a:path>
              </a:pathLst>
            </a:custGeom>
            <a:solidFill>
              <a:srgbClr val="FB2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70059" y="4665979"/>
              <a:ext cx="1983739" cy="990600"/>
            </a:xfrm>
            <a:custGeom>
              <a:avLst/>
              <a:gdLst/>
              <a:ahLst/>
              <a:cxnLst/>
              <a:rect l="l" t="t" r="r" b="b"/>
              <a:pathLst>
                <a:path w="1983740" h="990600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884680" y="0"/>
                  </a:lnTo>
                  <a:lnTo>
                    <a:pt x="1923250" y="7780"/>
                  </a:lnTo>
                  <a:lnTo>
                    <a:pt x="1954736" y="29003"/>
                  </a:lnTo>
                  <a:lnTo>
                    <a:pt x="1975959" y="60489"/>
                  </a:lnTo>
                  <a:lnTo>
                    <a:pt x="1983740" y="99060"/>
                  </a:lnTo>
                  <a:lnTo>
                    <a:pt x="1983740" y="891540"/>
                  </a:lnTo>
                  <a:lnTo>
                    <a:pt x="1975959" y="930099"/>
                  </a:lnTo>
                  <a:lnTo>
                    <a:pt x="1954736" y="961586"/>
                  </a:lnTo>
                  <a:lnTo>
                    <a:pt x="1923250" y="982815"/>
                  </a:lnTo>
                  <a:lnTo>
                    <a:pt x="1884680" y="990600"/>
                  </a:lnTo>
                  <a:lnTo>
                    <a:pt x="99060" y="990600"/>
                  </a:lnTo>
                  <a:lnTo>
                    <a:pt x="60489" y="982815"/>
                  </a:lnTo>
                  <a:lnTo>
                    <a:pt x="29003" y="961586"/>
                  </a:lnTo>
                  <a:lnTo>
                    <a:pt x="7780" y="930099"/>
                  </a:lnTo>
                  <a:lnTo>
                    <a:pt x="0" y="891540"/>
                  </a:lnTo>
                  <a:lnTo>
                    <a:pt x="0" y="990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9646539" y="4665979"/>
            <a:ext cx="14325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450" dirty="0">
                <a:latin typeface="Trebuchet MS"/>
                <a:cs typeface="Trebuchet MS"/>
              </a:rPr>
              <a:t>PBB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647182" y="1616455"/>
            <a:ext cx="21590" cy="22225"/>
          </a:xfrm>
          <a:custGeom>
            <a:avLst/>
            <a:gdLst/>
            <a:ahLst/>
            <a:cxnLst/>
            <a:rect l="l" t="t" r="r" b="b"/>
            <a:pathLst>
              <a:path w="21589" h="22225">
                <a:moveTo>
                  <a:pt x="3827" y="13228"/>
                </a:moveTo>
                <a:lnTo>
                  <a:pt x="3712" y="14351"/>
                </a:lnTo>
                <a:lnTo>
                  <a:pt x="3619" y="16002"/>
                </a:lnTo>
                <a:lnTo>
                  <a:pt x="4628" y="18019"/>
                </a:lnTo>
                <a:lnTo>
                  <a:pt x="6603" y="19304"/>
                </a:lnTo>
                <a:lnTo>
                  <a:pt x="6857" y="19558"/>
                </a:lnTo>
                <a:lnTo>
                  <a:pt x="8381" y="20574"/>
                </a:lnTo>
                <a:lnTo>
                  <a:pt x="10617" y="21971"/>
                </a:lnTo>
                <a:lnTo>
                  <a:pt x="16573" y="21971"/>
                </a:lnTo>
                <a:lnTo>
                  <a:pt x="10667" y="21209"/>
                </a:lnTo>
                <a:lnTo>
                  <a:pt x="5206" y="14859"/>
                </a:lnTo>
                <a:lnTo>
                  <a:pt x="3827" y="13228"/>
                </a:lnTo>
                <a:close/>
              </a:path>
              <a:path w="21589" h="22225">
                <a:moveTo>
                  <a:pt x="10622" y="7179"/>
                </a:moveTo>
                <a:lnTo>
                  <a:pt x="10114" y="7179"/>
                </a:lnTo>
                <a:lnTo>
                  <a:pt x="5714" y="8890"/>
                </a:lnTo>
                <a:lnTo>
                  <a:pt x="5295" y="9406"/>
                </a:lnTo>
                <a:lnTo>
                  <a:pt x="4317" y="11557"/>
                </a:lnTo>
                <a:lnTo>
                  <a:pt x="3892" y="12598"/>
                </a:lnTo>
                <a:lnTo>
                  <a:pt x="3827" y="13228"/>
                </a:lnTo>
                <a:lnTo>
                  <a:pt x="10667" y="21209"/>
                </a:lnTo>
                <a:lnTo>
                  <a:pt x="16573" y="21971"/>
                </a:lnTo>
                <a:lnTo>
                  <a:pt x="12953" y="21971"/>
                </a:lnTo>
                <a:lnTo>
                  <a:pt x="14573" y="21209"/>
                </a:lnTo>
                <a:lnTo>
                  <a:pt x="12177" y="21209"/>
                </a:lnTo>
                <a:lnTo>
                  <a:pt x="14731" y="18796"/>
                </a:lnTo>
                <a:lnTo>
                  <a:pt x="15508" y="18019"/>
                </a:lnTo>
                <a:lnTo>
                  <a:pt x="16763" y="16891"/>
                </a:lnTo>
                <a:lnTo>
                  <a:pt x="17398" y="15494"/>
                </a:lnTo>
                <a:lnTo>
                  <a:pt x="17398" y="12598"/>
                </a:lnTo>
                <a:lnTo>
                  <a:pt x="16763" y="11176"/>
                </a:lnTo>
                <a:lnTo>
                  <a:pt x="15620" y="10160"/>
                </a:lnTo>
                <a:lnTo>
                  <a:pt x="14867" y="9406"/>
                </a:lnTo>
                <a:lnTo>
                  <a:pt x="13999" y="8636"/>
                </a:lnTo>
                <a:lnTo>
                  <a:pt x="9016" y="8636"/>
                </a:lnTo>
                <a:lnTo>
                  <a:pt x="10361" y="8024"/>
                </a:lnTo>
                <a:lnTo>
                  <a:pt x="10922" y="7747"/>
                </a:lnTo>
                <a:lnTo>
                  <a:pt x="13461" y="7747"/>
                </a:lnTo>
                <a:lnTo>
                  <a:pt x="10622" y="7179"/>
                </a:lnTo>
                <a:close/>
              </a:path>
              <a:path w="21589" h="22225">
                <a:moveTo>
                  <a:pt x="16666" y="20193"/>
                </a:moveTo>
                <a:lnTo>
                  <a:pt x="12953" y="21971"/>
                </a:lnTo>
                <a:lnTo>
                  <a:pt x="14261" y="21971"/>
                </a:lnTo>
                <a:lnTo>
                  <a:pt x="16666" y="20193"/>
                </a:lnTo>
                <a:close/>
              </a:path>
              <a:path w="21589" h="22225">
                <a:moveTo>
                  <a:pt x="8381" y="20574"/>
                </a:moveTo>
                <a:lnTo>
                  <a:pt x="9189" y="21209"/>
                </a:lnTo>
                <a:lnTo>
                  <a:pt x="9398" y="21209"/>
                </a:lnTo>
                <a:lnTo>
                  <a:pt x="8381" y="20574"/>
                </a:lnTo>
                <a:close/>
              </a:path>
              <a:path w="21589" h="22225">
                <a:moveTo>
                  <a:pt x="17011" y="7747"/>
                </a:moveTo>
                <a:lnTo>
                  <a:pt x="12973" y="7747"/>
                </a:lnTo>
                <a:lnTo>
                  <a:pt x="14867" y="9406"/>
                </a:lnTo>
                <a:lnTo>
                  <a:pt x="15620" y="10160"/>
                </a:lnTo>
                <a:lnTo>
                  <a:pt x="16763" y="11176"/>
                </a:lnTo>
                <a:lnTo>
                  <a:pt x="17398" y="12598"/>
                </a:lnTo>
                <a:lnTo>
                  <a:pt x="17398" y="15494"/>
                </a:lnTo>
                <a:lnTo>
                  <a:pt x="16763" y="16891"/>
                </a:lnTo>
                <a:lnTo>
                  <a:pt x="15508" y="18019"/>
                </a:lnTo>
                <a:lnTo>
                  <a:pt x="14731" y="18796"/>
                </a:lnTo>
                <a:lnTo>
                  <a:pt x="12177" y="21209"/>
                </a:lnTo>
                <a:lnTo>
                  <a:pt x="14605" y="21209"/>
                </a:lnTo>
                <a:lnTo>
                  <a:pt x="20700" y="13081"/>
                </a:lnTo>
                <a:lnTo>
                  <a:pt x="20530" y="12598"/>
                </a:lnTo>
                <a:lnTo>
                  <a:pt x="20023" y="11557"/>
                </a:lnTo>
                <a:lnTo>
                  <a:pt x="19430" y="10541"/>
                </a:lnTo>
                <a:lnTo>
                  <a:pt x="19038" y="9912"/>
                </a:lnTo>
                <a:lnTo>
                  <a:pt x="17011" y="7747"/>
                </a:lnTo>
                <a:close/>
              </a:path>
              <a:path w="21589" h="22225">
                <a:moveTo>
                  <a:pt x="19106" y="18458"/>
                </a:moveTo>
                <a:lnTo>
                  <a:pt x="17525" y="19558"/>
                </a:lnTo>
                <a:lnTo>
                  <a:pt x="16666" y="20193"/>
                </a:lnTo>
                <a:lnTo>
                  <a:pt x="18303" y="19304"/>
                </a:lnTo>
                <a:lnTo>
                  <a:pt x="18442" y="19304"/>
                </a:lnTo>
                <a:lnTo>
                  <a:pt x="19106" y="18458"/>
                </a:lnTo>
                <a:close/>
              </a:path>
              <a:path w="21589" h="22225">
                <a:moveTo>
                  <a:pt x="4628" y="18019"/>
                </a:moveTo>
                <a:lnTo>
                  <a:pt x="4698" y="18161"/>
                </a:lnTo>
                <a:lnTo>
                  <a:pt x="6857" y="19558"/>
                </a:lnTo>
                <a:lnTo>
                  <a:pt x="6603" y="19304"/>
                </a:lnTo>
                <a:lnTo>
                  <a:pt x="4628" y="18019"/>
                </a:lnTo>
                <a:close/>
              </a:path>
              <a:path w="21589" h="22225">
                <a:moveTo>
                  <a:pt x="20630" y="12598"/>
                </a:moveTo>
                <a:lnTo>
                  <a:pt x="20611" y="13589"/>
                </a:lnTo>
                <a:lnTo>
                  <a:pt x="20028" y="16891"/>
                </a:lnTo>
                <a:lnTo>
                  <a:pt x="19938" y="17399"/>
                </a:lnTo>
                <a:lnTo>
                  <a:pt x="19106" y="18458"/>
                </a:lnTo>
                <a:lnTo>
                  <a:pt x="20264" y="17653"/>
                </a:lnTo>
                <a:lnTo>
                  <a:pt x="20422" y="17653"/>
                </a:lnTo>
                <a:lnTo>
                  <a:pt x="21208" y="13589"/>
                </a:lnTo>
                <a:lnTo>
                  <a:pt x="20630" y="12598"/>
                </a:lnTo>
                <a:close/>
              </a:path>
              <a:path w="21589" h="22225">
                <a:moveTo>
                  <a:pt x="3619" y="16002"/>
                </a:moveTo>
                <a:lnTo>
                  <a:pt x="3995" y="17399"/>
                </a:lnTo>
                <a:lnTo>
                  <a:pt x="4063" y="17653"/>
                </a:lnTo>
                <a:lnTo>
                  <a:pt x="4628" y="18019"/>
                </a:lnTo>
                <a:lnTo>
                  <a:pt x="3619" y="16002"/>
                </a:lnTo>
                <a:close/>
              </a:path>
              <a:path w="21589" h="22225">
                <a:moveTo>
                  <a:pt x="3702" y="13081"/>
                </a:moveTo>
                <a:lnTo>
                  <a:pt x="3175" y="14351"/>
                </a:lnTo>
                <a:lnTo>
                  <a:pt x="3482" y="15494"/>
                </a:lnTo>
                <a:lnTo>
                  <a:pt x="3660" y="14859"/>
                </a:lnTo>
                <a:lnTo>
                  <a:pt x="3702" y="13081"/>
                </a:lnTo>
                <a:close/>
              </a:path>
              <a:path w="21589" h="22225">
                <a:moveTo>
                  <a:pt x="9905" y="0"/>
                </a:moveTo>
                <a:lnTo>
                  <a:pt x="5574" y="0"/>
                </a:lnTo>
                <a:lnTo>
                  <a:pt x="3047" y="2286"/>
                </a:lnTo>
                <a:lnTo>
                  <a:pt x="253" y="4699"/>
                </a:lnTo>
                <a:lnTo>
                  <a:pt x="184" y="5842"/>
                </a:lnTo>
                <a:lnTo>
                  <a:pt x="103" y="7179"/>
                </a:lnTo>
                <a:lnTo>
                  <a:pt x="0" y="8890"/>
                </a:lnTo>
                <a:lnTo>
                  <a:pt x="2412" y="11557"/>
                </a:lnTo>
                <a:lnTo>
                  <a:pt x="3702" y="13081"/>
                </a:lnTo>
                <a:lnTo>
                  <a:pt x="3892" y="12598"/>
                </a:lnTo>
                <a:lnTo>
                  <a:pt x="3998" y="11557"/>
                </a:lnTo>
                <a:lnTo>
                  <a:pt x="4063" y="10922"/>
                </a:lnTo>
                <a:lnTo>
                  <a:pt x="5295" y="9406"/>
                </a:lnTo>
                <a:lnTo>
                  <a:pt x="5530" y="8890"/>
                </a:lnTo>
                <a:lnTo>
                  <a:pt x="5645" y="8636"/>
                </a:lnTo>
                <a:lnTo>
                  <a:pt x="5812" y="8636"/>
                </a:lnTo>
                <a:lnTo>
                  <a:pt x="8390" y="7179"/>
                </a:lnTo>
                <a:lnTo>
                  <a:pt x="12057" y="7179"/>
                </a:lnTo>
                <a:lnTo>
                  <a:pt x="13715" y="6350"/>
                </a:lnTo>
                <a:lnTo>
                  <a:pt x="15632" y="6350"/>
                </a:lnTo>
                <a:lnTo>
                  <a:pt x="15112" y="5842"/>
                </a:lnTo>
                <a:lnTo>
                  <a:pt x="12318" y="2794"/>
                </a:lnTo>
                <a:lnTo>
                  <a:pt x="9905" y="0"/>
                </a:lnTo>
                <a:close/>
              </a:path>
              <a:path w="21589" h="22225">
                <a:moveTo>
                  <a:pt x="5295" y="9406"/>
                </a:moveTo>
                <a:lnTo>
                  <a:pt x="4063" y="10922"/>
                </a:lnTo>
                <a:lnTo>
                  <a:pt x="3998" y="11557"/>
                </a:lnTo>
                <a:lnTo>
                  <a:pt x="3892" y="12598"/>
                </a:lnTo>
                <a:lnTo>
                  <a:pt x="4491" y="11176"/>
                </a:lnTo>
                <a:lnTo>
                  <a:pt x="5295" y="9406"/>
                </a:lnTo>
                <a:close/>
              </a:path>
              <a:path w="21589" h="22225">
                <a:moveTo>
                  <a:pt x="19138" y="9912"/>
                </a:moveTo>
                <a:lnTo>
                  <a:pt x="19192" y="10160"/>
                </a:lnTo>
                <a:lnTo>
                  <a:pt x="20630" y="12598"/>
                </a:lnTo>
                <a:lnTo>
                  <a:pt x="20163" y="11557"/>
                </a:lnTo>
                <a:lnTo>
                  <a:pt x="20028" y="11176"/>
                </a:lnTo>
                <a:lnTo>
                  <a:pt x="19938" y="10922"/>
                </a:lnTo>
                <a:lnTo>
                  <a:pt x="19138" y="9912"/>
                </a:lnTo>
                <a:close/>
              </a:path>
              <a:path w="21589" h="22225">
                <a:moveTo>
                  <a:pt x="16479" y="7179"/>
                </a:moveTo>
                <a:lnTo>
                  <a:pt x="19038" y="9912"/>
                </a:lnTo>
                <a:lnTo>
                  <a:pt x="17684" y="7747"/>
                </a:lnTo>
                <a:lnTo>
                  <a:pt x="18372" y="7747"/>
                </a:lnTo>
                <a:lnTo>
                  <a:pt x="16479" y="7179"/>
                </a:lnTo>
                <a:close/>
              </a:path>
              <a:path w="21589" h="22225">
                <a:moveTo>
                  <a:pt x="5812" y="8636"/>
                </a:moveTo>
                <a:lnTo>
                  <a:pt x="5645" y="8636"/>
                </a:lnTo>
                <a:lnTo>
                  <a:pt x="5295" y="9406"/>
                </a:lnTo>
                <a:lnTo>
                  <a:pt x="5714" y="8890"/>
                </a:lnTo>
                <a:lnTo>
                  <a:pt x="5363" y="8890"/>
                </a:lnTo>
                <a:lnTo>
                  <a:pt x="5812" y="8636"/>
                </a:lnTo>
                <a:close/>
              </a:path>
              <a:path w="21589" h="22225">
                <a:moveTo>
                  <a:pt x="8831" y="7179"/>
                </a:moveTo>
                <a:lnTo>
                  <a:pt x="8390" y="7179"/>
                </a:lnTo>
                <a:lnTo>
                  <a:pt x="5363" y="8890"/>
                </a:lnTo>
                <a:lnTo>
                  <a:pt x="5714" y="8890"/>
                </a:lnTo>
                <a:lnTo>
                  <a:pt x="8654" y="7747"/>
                </a:lnTo>
                <a:lnTo>
                  <a:pt x="11556" y="7747"/>
                </a:lnTo>
                <a:lnTo>
                  <a:pt x="8831" y="7179"/>
                </a:lnTo>
                <a:close/>
              </a:path>
              <a:path w="21589" h="22225">
                <a:moveTo>
                  <a:pt x="13715" y="6350"/>
                </a:moveTo>
                <a:lnTo>
                  <a:pt x="10361" y="8024"/>
                </a:lnTo>
                <a:lnTo>
                  <a:pt x="9016" y="8636"/>
                </a:lnTo>
                <a:lnTo>
                  <a:pt x="13294" y="8024"/>
                </a:lnTo>
                <a:lnTo>
                  <a:pt x="13641" y="8024"/>
                </a:lnTo>
                <a:lnTo>
                  <a:pt x="11556" y="7747"/>
                </a:lnTo>
                <a:lnTo>
                  <a:pt x="17011" y="7747"/>
                </a:lnTo>
                <a:lnTo>
                  <a:pt x="16479" y="7179"/>
                </a:lnTo>
                <a:lnTo>
                  <a:pt x="13715" y="6350"/>
                </a:lnTo>
                <a:close/>
              </a:path>
              <a:path w="21589" h="22225">
                <a:moveTo>
                  <a:pt x="13294" y="8024"/>
                </a:moveTo>
                <a:lnTo>
                  <a:pt x="9016" y="8636"/>
                </a:lnTo>
                <a:lnTo>
                  <a:pt x="13999" y="8636"/>
                </a:lnTo>
                <a:lnTo>
                  <a:pt x="13294" y="8024"/>
                </a:lnTo>
                <a:close/>
              </a:path>
              <a:path w="21589" h="22225">
                <a:moveTo>
                  <a:pt x="12973" y="7747"/>
                </a:moveTo>
                <a:lnTo>
                  <a:pt x="11556" y="7747"/>
                </a:lnTo>
                <a:lnTo>
                  <a:pt x="13641" y="8024"/>
                </a:lnTo>
                <a:lnTo>
                  <a:pt x="13294" y="8024"/>
                </a:lnTo>
                <a:lnTo>
                  <a:pt x="12973" y="7747"/>
                </a:lnTo>
                <a:close/>
              </a:path>
              <a:path w="21589" h="22225">
                <a:moveTo>
                  <a:pt x="10114" y="7179"/>
                </a:moveTo>
                <a:lnTo>
                  <a:pt x="8831" y="7179"/>
                </a:lnTo>
                <a:lnTo>
                  <a:pt x="11556" y="7747"/>
                </a:lnTo>
                <a:lnTo>
                  <a:pt x="8654" y="7747"/>
                </a:lnTo>
                <a:lnTo>
                  <a:pt x="10114" y="7179"/>
                </a:lnTo>
                <a:close/>
              </a:path>
              <a:path w="21589" h="22225">
                <a:moveTo>
                  <a:pt x="12057" y="7179"/>
                </a:moveTo>
                <a:lnTo>
                  <a:pt x="10622" y="7179"/>
                </a:lnTo>
                <a:lnTo>
                  <a:pt x="13461" y="7747"/>
                </a:lnTo>
                <a:lnTo>
                  <a:pt x="10922" y="7747"/>
                </a:lnTo>
                <a:lnTo>
                  <a:pt x="12057" y="7179"/>
                </a:lnTo>
                <a:close/>
              </a:path>
              <a:path w="21589" h="22225">
                <a:moveTo>
                  <a:pt x="15632" y="6350"/>
                </a:moveTo>
                <a:lnTo>
                  <a:pt x="13715" y="6350"/>
                </a:lnTo>
                <a:lnTo>
                  <a:pt x="16479" y="7179"/>
                </a:lnTo>
                <a:lnTo>
                  <a:pt x="15632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918323" y="1275230"/>
            <a:ext cx="5614988" cy="8572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80962" tIns="41275" rIns="80962" bIns="41275" anchor="ctr" anchorCtr="1"/>
          <a:lstStyle/>
          <a:p>
            <a:pPr marL="250825" indent="-250825" algn="ctr" defTabSz="804863" eaLnBrk="0" hangingPunct="0">
              <a:defRPr/>
            </a:pPr>
            <a:r>
              <a:rPr lang="en-US" sz="1800" b="1">
                <a:latin typeface="Arial" charset="0"/>
              </a:rPr>
              <a:t>N J O P</a:t>
            </a:r>
          </a:p>
          <a:p>
            <a:pPr marL="250825" indent="-250825" algn="ctr" defTabSz="804863" eaLnBrk="0" hangingPunct="0">
              <a:defRPr/>
            </a:pPr>
            <a:r>
              <a:rPr lang="en-US" sz="1400">
                <a:latin typeface="Arial" charset="0"/>
              </a:rPr>
              <a:t>(Nilai Jual Objek Pajak)</a:t>
            </a: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3964361" y="194143"/>
            <a:ext cx="5368925" cy="8477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DASAR PENGENAAN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2616573" y="5774205"/>
            <a:ext cx="8145463" cy="527050"/>
          </a:xfrm>
          <a:prstGeom prst="rect">
            <a:avLst/>
          </a:prstGeom>
          <a:solidFill>
            <a:srgbClr val="BB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400" b="1">
                <a:latin typeface="Arial" panose="020B0604020202020204" pitchFamily="34" charset="0"/>
              </a:rPr>
              <a:t>NJOP ditetapkan setiap tiga tahun oleh Menteri Keuangan, kecuali untuk daerah tertentu ditetapkan setiap tahun sesuai perkembangan daerahnya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3694486" y="3779837"/>
            <a:ext cx="5638800" cy="1485900"/>
          </a:xfrm>
          <a:prstGeom prst="roundRect">
            <a:avLst>
              <a:gd name="adj" fmla="val 8523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 rot="16200000" flipH="1">
            <a:off x="6455148" y="1621305"/>
            <a:ext cx="285750" cy="1422400"/>
          </a:xfrm>
          <a:prstGeom prst="rightArrow">
            <a:avLst>
              <a:gd name="adj1" fmla="val 75000"/>
              <a:gd name="adj2" fmla="val 58426"/>
            </a:avLst>
          </a:prstGeom>
          <a:solidFill>
            <a:srgbClr val="008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 rot="16200000" flipH="1">
            <a:off x="6426573" y="4850280"/>
            <a:ext cx="342900" cy="1422400"/>
          </a:xfrm>
          <a:prstGeom prst="rightArrow">
            <a:avLst>
              <a:gd name="adj1" fmla="val 75000"/>
              <a:gd name="adj2" fmla="val 58426"/>
            </a:avLst>
          </a:prstGeom>
          <a:solidFill>
            <a:srgbClr val="008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3931023" y="2532530"/>
            <a:ext cx="5638800" cy="800100"/>
          </a:xfrm>
          <a:prstGeom prst="roundRect">
            <a:avLst>
              <a:gd name="adj" fmla="val 8523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3991348" y="2681755"/>
            <a:ext cx="5329238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1400" b="1">
                <a:latin typeface="Arial" panose="020B0604020202020204" pitchFamily="34" charset="0"/>
              </a:rPr>
              <a:t>Adalah harga rata-rata yang diperoleh dari transaksi jual beli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1400" b="1">
                <a:latin typeface="Arial" panose="020B0604020202020204" pitchFamily="34" charset="0"/>
              </a:rPr>
              <a:t>yang terjadi secara wajar</a:t>
            </a: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 rot="16200000" flipH="1">
            <a:off x="6455148" y="2878605"/>
            <a:ext cx="285750" cy="1422400"/>
          </a:xfrm>
          <a:prstGeom prst="rightArrow">
            <a:avLst>
              <a:gd name="adj1" fmla="val 75000"/>
              <a:gd name="adj2" fmla="val 58426"/>
            </a:avLst>
          </a:prstGeom>
          <a:solidFill>
            <a:srgbClr val="008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778623" y="3835587"/>
            <a:ext cx="594360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 err="1">
                <a:latin typeface="Arial" panose="020B0604020202020204" pitchFamily="34" charset="0"/>
              </a:rPr>
              <a:t>Bilamana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tidak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terdapat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transaksi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jual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beli</a:t>
            </a:r>
            <a:r>
              <a:rPr lang="en-US" sz="1400" b="1" dirty="0">
                <a:latin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</a:rPr>
              <a:t>Nilai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Jual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 err="1">
                <a:latin typeface="Arial" panose="020B0604020202020204" pitchFamily="34" charset="0"/>
              </a:rPr>
              <a:t>Objek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Pajak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ditentukan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melalui</a:t>
            </a:r>
            <a:r>
              <a:rPr lang="en-US" sz="1400" b="1" dirty="0">
                <a:latin typeface="Arial" panose="020B0604020202020204" pitchFamily="34" charset="0"/>
              </a:rPr>
              <a:t> 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latin typeface="Arial" panose="020B0604020202020204" pitchFamily="34" charset="0"/>
              </a:rPr>
              <a:t>- </a:t>
            </a:r>
            <a:r>
              <a:rPr lang="en-US" sz="1400" b="1" dirty="0" err="1">
                <a:latin typeface="Arial" panose="020B0604020202020204" pitchFamily="34" charset="0"/>
              </a:rPr>
              <a:t>perbandingan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harga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dengan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Objek</a:t>
            </a:r>
            <a:r>
              <a:rPr lang="en-US" sz="1400" b="1" dirty="0">
                <a:latin typeface="Arial" panose="020B0604020202020204" pitchFamily="34" charset="0"/>
              </a:rPr>
              <a:t> lain yang </a:t>
            </a:r>
            <a:r>
              <a:rPr lang="en-US" sz="1400" b="1" dirty="0" err="1">
                <a:latin typeface="Arial" panose="020B0604020202020204" pitchFamily="34" charset="0"/>
              </a:rPr>
              <a:t>sejenis;atau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latin typeface="Arial" panose="020B0604020202020204" pitchFamily="34" charset="0"/>
              </a:rPr>
              <a:t>- </a:t>
            </a:r>
            <a:r>
              <a:rPr lang="en-US" sz="1400" b="1" dirty="0" err="1">
                <a:latin typeface="Arial" panose="020B0604020202020204" pitchFamily="34" charset="0"/>
              </a:rPr>
              <a:t>nilai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perolehan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baru</a:t>
            </a:r>
            <a:r>
              <a:rPr lang="en-US" sz="1400" b="1" dirty="0">
                <a:latin typeface="Arial" panose="020B0604020202020204" pitchFamily="34" charset="0"/>
              </a:rPr>
              <a:t>; </a:t>
            </a:r>
            <a:r>
              <a:rPr lang="en-US" sz="1400" b="1" dirty="0" err="1">
                <a:latin typeface="Arial" panose="020B0604020202020204" pitchFamily="34" charset="0"/>
              </a:rPr>
              <a:t>atau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latin typeface="Arial" panose="020B0604020202020204" pitchFamily="34" charset="0"/>
              </a:rPr>
              <a:t>- </a:t>
            </a:r>
            <a:r>
              <a:rPr lang="en-US" sz="1400" b="1" dirty="0" err="1">
                <a:latin typeface="Arial" panose="020B0604020202020204" pitchFamily="34" charset="0"/>
              </a:rPr>
              <a:t>Nilai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Jual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Objek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Pajak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pengganti</a:t>
            </a:r>
            <a:r>
              <a:rPr lang="en-US" sz="1400" b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129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881" y="5380223"/>
            <a:ext cx="10515600" cy="4351338"/>
          </a:xfrm>
        </p:spPr>
        <p:txBody>
          <a:bodyPr/>
          <a:lstStyle/>
          <a:p>
            <a:pPr marL="3408363" lvl="3" indent="-222250" defTabSz="768350">
              <a:spcBef>
                <a:spcPct val="75000"/>
              </a:spcBef>
              <a:buFont typeface="Wingdings" pitchFamily="2" charset="2"/>
              <a:buChar char="w"/>
              <a:defRPr/>
            </a:pPr>
            <a:r>
              <a:rPr lang="en-US" sz="1600" b="1" dirty="0" err="1">
                <a:latin typeface="Arial" charset="0"/>
              </a:rPr>
              <a:t>Penilaian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Massal</a:t>
            </a:r>
            <a:endParaRPr lang="en-US" sz="1600" b="1" dirty="0">
              <a:latin typeface="Arial" charset="0"/>
            </a:endParaRPr>
          </a:p>
          <a:p>
            <a:pPr marL="3408363" lvl="3" indent="-222250" defTabSz="768350">
              <a:buFont typeface="Wingdings" pitchFamily="2" charset="2"/>
              <a:buChar char="w"/>
              <a:defRPr/>
            </a:pPr>
            <a:r>
              <a:rPr lang="en-US" sz="1600" b="1" dirty="0" err="1">
                <a:latin typeface="Arial" charset="0"/>
              </a:rPr>
              <a:t>Penilaian</a:t>
            </a:r>
            <a:r>
              <a:rPr lang="en-US" sz="1600" b="1" dirty="0">
                <a:latin typeface="Arial" charset="0"/>
              </a:rPr>
              <a:t> Individual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599548" y="1335088"/>
            <a:ext cx="5280025" cy="355600"/>
          </a:xfrm>
          <a:prstGeom prst="rect">
            <a:avLst/>
          </a:prstGeom>
          <a:solidFill>
            <a:srgbClr val="FCFEB9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500" b="1">
                <a:latin typeface="Arial" panose="020B0604020202020204" pitchFamily="34" charset="0"/>
              </a:rPr>
              <a:t>PENILAIAN OBJEK PBB</a:t>
            </a: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3039035" y="2533650"/>
            <a:ext cx="5776913" cy="2479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77788" tIns="38100" rIns="77788" bIns="3810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 defTabSz="768350">
              <a:buClr>
                <a:srgbClr val="0000FF"/>
              </a:buClr>
              <a:buFont typeface="Wingdings" pitchFamily="2" charset="2"/>
              <a:buChar char="n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PENDEKATAN PENILAIAN</a:t>
            </a:r>
            <a:endParaRPr lang="en-US" sz="1600" b="1" dirty="0">
              <a:latin typeface="Arial" charset="0"/>
            </a:endParaRPr>
          </a:p>
          <a:p>
            <a:pPr marL="671513" lvl="1" indent="-269875" defTabSz="768350">
              <a:spcBef>
                <a:spcPct val="100000"/>
              </a:spcBef>
              <a:buFont typeface="Wingdings" pitchFamily="2" charset="2"/>
              <a:buChar char="w"/>
              <a:defRPr/>
            </a:pPr>
            <a:r>
              <a:rPr lang="en-US" sz="1600" b="1" dirty="0" err="1">
                <a:latin typeface="Arial" charset="0"/>
              </a:rPr>
              <a:t>Pendekatan</a:t>
            </a:r>
            <a:r>
              <a:rPr lang="en-US" sz="1600" b="1" dirty="0">
                <a:latin typeface="Arial" charset="0"/>
              </a:rPr>
              <a:t> Data </a:t>
            </a:r>
            <a:r>
              <a:rPr lang="en-US" sz="1600" b="1" dirty="0" err="1">
                <a:latin typeface="Arial" charset="0"/>
              </a:rPr>
              <a:t>Pasar</a:t>
            </a:r>
            <a:endParaRPr lang="en-US" sz="1600" b="1" dirty="0">
              <a:latin typeface="Arial" charset="0"/>
            </a:endParaRPr>
          </a:p>
          <a:p>
            <a:pPr marL="287338" indent="-287338" defTabSz="768350">
              <a:spcBef>
                <a:spcPct val="10000"/>
              </a:spcBef>
              <a:buFontTx/>
              <a:buNone/>
              <a:defRPr/>
            </a:pPr>
            <a:r>
              <a:rPr lang="en-US" sz="1600" b="1" i="1" dirty="0">
                <a:latin typeface="Arial" charset="0"/>
              </a:rPr>
              <a:t> 		(Market Data Approach)</a:t>
            </a:r>
            <a:endParaRPr lang="en-US" sz="1600" b="1" dirty="0">
              <a:latin typeface="Arial" charset="0"/>
            </a:endParaRPr>
          </a:p>
          <a:p>
            <a:pPr marL="671513" lvl="1" indent="-269875" defTabSz="768350">
              <a:spcBef>
                <a:spcPct val="50000"/>
              </a:spcBef>
              <a:buFont typeface="Wingdings" pitchFamily="2" charset="2"/>
              <a:buChar char="w"/>
              <a:defRPr/>
            </a:pPr>
            <a:r>
              <a:rPr lang="en-US" sz="1600" b="1" dirty="0" err="1">
                <a:latin typeface="Arial" charset="0"/>
              </a:rPr>
              <a:t>Pendekatan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Biaya</a:t>
            </a:r>
            <a:endParaRPr lang="en-US" sz="1600" b="1" dirty="0">
              <a:latin typeface="Arial" charset="0"/>
            </a:endParaRPr>
          </a:p>
          <a:p>
            <a:pPr marL="287338" indent="-287338" defTabSz="768350">
              <a:spcBef>
                <a:spcPct val="10000"/>
              </a:spcBef>
              <a:buFontTx/>
              <a:buNone/>
              <a:defRPr/>
            </a:pPr>
            <a:r>
              <a:rPr lang="en-US" sz="1600" b="1" i="1" dirty="0">
                <a:latin typeface="Arial" charset="0"/>
              </a:rPr>
              <a:t> 		(Cost Approach)</a:t>
            </a:r>
            <a:endParaRPr lang="en-US" sz="1600" b="1" dirty="0">
              <a:latin typeface="Arial" charset="0"/>
            </a:endParaRPr>
          </a:p>
          <a:p>
            <a:pPr marL="671513" lvl="1" indent="-269875" defTabSz="768350">
              <a:spcBef>
                <a:spcPct val="50000"/>
              </a:spcBef>
              <a:buFont typeface="Wingdings" pitchFamily="2" charset="2"/>
              <a:buChar char="w"/>
              <a:defRPr/>
            </a:pPr>
            <a:r>
              <a:rPr lang="en-US" sz="1600" b="1" dirty="0" err="1">
                <a:latin typeface="Arial" charset="0"/>
              </a:rPr>
              <a:t>Pendekatan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Pendapatan</a:t>
            </a:r>
            <a:endParaRPr lang="en-US" sz="1600" b="1" dirty="0">
              <a:latin typeface="Arial" charset="0"/>
            </a:endParaRPr>
          </a:p>
          <a:p>
            <a:pPr marL="287338" indent="-287338" defTabSz="768350">
              <a:spcBef>
                <a:spcPct val="10000"/>
              </a:spcBef>
              <a:buFontTx/>
              <a:buNone/>
              <a:defRPr/>
            </a:pPr>
            <a:r>
              <a:rPr lang="en-US" sz="1600" b="1" dirty="0">
                <a:latin typeface="Arial" charset="0"/>
              </a:rPr>
              <a:t> 		</a:t>
            </a:r>
            <a:r>
              <a:rPr lang="en-US" sz="1600" b="1" i="1" dirty="0">
                <a:latin typeface="Arial" charset="0"/>
              </a:rPr>
              <a:t>(Income Approach)</a:t>
            </a:r>
            <a:endParaRPr lang="en-US" sz="1600" b="1" dirty="0">
              <a:latin typeface="Arial" charset="0"/>
            </a:endParaRPr>
          </a:p>
          <a:p>
            <a:pPr marL="3071813" lvl="2" indent="-287338" defTabSz="768350">
              <a:spcBef>
                <a:spcPct val="200000"/>
              </a:spcBef>
              <a:buClr>
                <a:srgbClr val="0000FF"/>
              </a:buClr>
              <a:buFont typeface="Wingdings" pitchFamily="2" charset="2"/>
              <a:buChar char="n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CARA PENILAIAN</a:t>
            </a:r>
          </a:p>
          <a:p>
            <a:pPr marL="3408363" lvl="3" indent="-222250" defTabSz="768350">
              <a:spcBef>
                <a:spcPct val="75000"/>
              </a:spcBef>
              <a:buFont typeface="Wingdings" pitchFamily="2" charset="2"/>
              <a:buChar char="w"/>
              <a:defRPr/>
            </a:pPr>
            <a:r>
              <a:rPr lang="en-US" sz="1600" b="1" dirty="0" err="1">
                <a:latin typeface="Arial" charset="0"/>
              </a:rPr>
              <a:t>Penilaian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Massal</a:t>
            </a:r>
            <a:endParaRPr lang="en-US" sz="1600" b="1" dirty="0">
              <a:latin typeface="Arial" charset="0"/>
            </a:endParaRPr>
          </a:p>
          <a:p>
            <a:pPr marL="3408363" lvl="3" indent="-222250" defTabSz="768350">
              <a:buFont typeface="Wingdings" pitchFamily="2" charset="2"/>
              <a:buChar char="w"/>
              <a:defRPr/>
            </a:pPr>
            <a:r>
              <a:rPr lang="en-US" sz="1600" b="1" dirty="0" err="1">
                <a:latin typeface="Arial" charset="0"/>
              </a:rPr>
              <a:t>Penilaian</a:t>
            </a:r>
            <a:r>
              <a:rPr lang="en-US" sz="1600" b="1" dirty="0">
                <a:latin typeface="Arial" charset="0"/>
              </a:rPr>
              <a:t> Individual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4520173" y="442913"/>
            <a:ext cx="5368925" cy="44767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>
                <a:latin typeface="Arial" panose="020B0604020202020204" pitchFamily="34" charset="0"/>
              </a:rPr>
              <a:t>PENENTUAN NJOP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664635" y="1981200"/>
            <a:ext cx="4826000" cy="11430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7026835" y="1752600"/>
            <a:ext cx="228600" cy="22860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 rot="16200000" flipH="1">
            <a:off x="4670985" y="1879600"/>
            <a:ext cx="3429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9389035" y="1981200"/>
            <a:ext cx="203200" cy="2771775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16200000" flipH="1">
            <a:off x="9303824" y="4568545"/>
            <a:ext cx="342900" cy="6096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7459" y="5108957"/>
            <a:ext cx="502964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71813" lvl="2" indent="-287338" defTabSz="768350">
              <a:lnSpc>
                <a:spcPct val="90000"/>
              </a:lnSpc>
              <a:spcBef>
                <a:spcPct val="200000"/>
              </a:spcBef>
              <a:buClr>
                <a:srgbClr val="0000FF"/>
              </a:buClr>
              <a:buFont typeface="Wingdings" pitchFamily="2" charset="2"/>
              <a:buChar char="n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CARA PENILAIAN</a:t>
            </a:r>
          </a:p>
        </p:txBody>
      </p:sp>
    </p:spTree>
    <p:extLst>
      <p:ext uri="{BB962C8B-B14F-4D97-AF65-F5344CB8AC3E}">
        <p14:creationId xmlns:p14="http://schemas.microsoft.com/office/powerpoint/2010/main" val="305666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692400" y="1579562"/>
            <a:ext cx="8331200" cy="5105400"/>
          </a:xfrm>
          <a:prstGeom prst="rect">
            <a:avLst/>
          </a:prstGeom>
          <a:solidFill>
            <a:srgbClr val="99FFFF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7788" tIns="38100" rIns="77788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 algn="just" defTabSz="768350">
              <a:buClr>
                <a:srgbClr val="0000FF"/>
              </a:buClr>
              <a:buFont typeface="Wingdings" pitchFamily="2" charset="2"/>
              <a:buChar char="n"/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Pendekatan Data Pasar (</a:t>
            </a:r>
            <a:r>
              <a:rPr lang="en-US" sz="18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Market Data Approach</a:t>
            </a: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</a:t>
            </a:r>
            <a:endParaRPr lang="en-US" sz="2400" b="1">
              <a:latin typeface="Arial" charset="0"/>
            </a:endParaRPr>
          </a:p>
          <a:p>
            <a:pPr marL="671513" lvl="1" indent="-269875" algn="just" defTabSz="768350">
              <a:buClr>
                <a:srgbClr val="FF0000"/>
              </a:buClr>
              <a:buFont typeface="Wingdings" pitchFamily="2" charset="2"/>
              <a:buChar char="þ"/>
              <a:defRPr/>
            </a:pPr>
            <a:r>
              <a:rPr lang="en-US" sz="1600" b="1">
                <a:latin typeface="Arial" charset="0"/>
              </a:rPr>
              <a:t>NJOP dihitung dengan cara membandingkan Objek pajak yang sejenis dengan Objek lain yang telah diketahui harga pasarnya.</a:t>
            </a:r>
          </a:p>
          <a:p>
            <a:pPr marL="671513" lvl="1" indent="-269875" algn="just" defTabSz="768350">
              <a:buClr>
                <a:srgbClr val="FF0000"/>
              </a:buClr>
              <a:buFont typeface="Wingdings" pitchFamily="2" charset="2"/>
              <a:buChar char="þ"/>
              <a:defRPr/>
            </a:pPr>
            <a:r>
              <a:rPr lang="en-US" sz="1600" b="1">
                <a:latin typeface="Arial" charset="0"/>
              </a:rPr>
              <a:t>Pendekatan ini pada umumnya digunakan untuk menentukan NJOP tanah, namun dapat juga dipakai untuk menentukan NJOP bangunan.</a:t>
            </a:r>
          </a:p>
          <a:p>
            <a:pPr marL="671513" lvl="1" indent="-269875" algn="just" defTabSz="768350"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1600" b="1">
              <a:latin typeface="Arial" charset="0"/>
            </a:endParaRPr>
          </a:p>
          <a:p>
            <a:pPr marL="287338" indent="-287338" algn="just" defTabSz="768350">
              <a:buClr>
                <a:srgbClr val="0000FF"/>
              </a:buClr>
              <a:buFont typeface="Wingdings" pitchFamily="2" charset="2"/>
              <a:buChar char="n"/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Pendekatan Biaya (</a:t>
            </a:r>
            <a:r>
              <a:rPr lang="en-US" sz="18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Cost Approach</a:t>
            </a: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</a:t>
            </a:r>
            <a:endParaRPr lang="en-US" sz="2400" b="1">
              <a:latin typeface="Arial" charset="0"/>
            </a:endParaRPr>
          </a:p>
          <a:p>
            <a:pPr marL="671513" lvl="1" indent="-269875" algn="just" defTabSz="768350">
              <a:buClr>
                <a:srgbClr val="FF0000"/>
              </a:buClr>
              <a:buFont typeface="Wingdings" pitchFamily="2" charset="2"/>
              <a:buChar char="þ"/>
              <a:defRPr/>
            </a:pPr>
            <a:r>
              <a:rPr lang="en-US" sz="1600" b="1">
                <a:latin typeface="Arial" charset="0"/>
              </a:rPr>
              <a:t>Pendekatan ini digunakan untuk menentukan nilai tanah atau bangunan terutama untuk menentukan NJOP bangunan dengan menghitung seluruh biaya yang dikeluarkan untuk membuat bangunan baru yang sejenis dikurangi dengan penyusutan phisiknya.</a:t>
            </a:r>
          </a:p>
          <a:p>
            <a:pPr marL="671513" lvl="1" indent="-269875" algn="just" defTabSz="768350"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1600" b="1">
              <a:latin typeface="Arial" charset="0"/>
            </a:endParaRPr>
          </a:p>
          <a:p>
            <a:pPr marL="287338" indent="-287338" algn="just" defTabSz="768350">
              <a:buClr>
                <a:srgbClr val="0000FF"/>
              </a:buClr>
              <a:buFont typeface="Wingdings" pitchFamily="2" charset="2"/>
              <a:buChar char="n"/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Pendekatan Pendapatan (</a:t>
            </a:r>
            <a:r>
              <a:rPr lang="en-US" sz="18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Income Approach</a:t>
            </a: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</a:t>
            </a:r>
            <a:endParaRPr lang="en-US" sz="1800" b="1">
              <a:latin typeface="Arial" charset="0"/>
            </a:endParaRPr>
          </a:p>
          <a:p>
            <a:pPr marL="671513" lvl="1" indent="-269875" algn="just" defTabSz="768350">
              <a:buClr>
                <a:srgbClr val="FF0000"/>
              </a:buClr>
              <a:buFont typeface="Wingdings" pitchFamily="2" charset="2"/>
              <a:buChar char="þ"/>
              <a:defRPr/>
            </a:pPr>
            <a:r>
              <a:rPr lang="en-US" sz="1600" b="1">
                <a:latin typeface="Arial" charset="0"/>
              </a:rPr>
              <a:t>Pendekatan ini digunakan untuk menentukan NJOP yang tidak dapat dilakukan berdasarkan pendekatan data pasar atau pendekatan biaya, tetapi ditentukan berdasarkan hasil bersih objek pajak tersebut</a:t>
            </a:r>
          </a:p>
          <a:p>
            <a:pPr marL="671513" lvl="1" indent="-269875" algn="just" defTabSz="768350">
              <a:buClr>
                <a:srgbClr val="FF0000"/>
              </a:buClr>
              <a:buFont typeface="Wingdings" pitchFamily="2" charset="2"/>
              <a:buChar char="þ"/>
              <a:defRPr/>
            </a:pPr>
            <a:r>
              <a:rPr lang="en-US" sz="1600" b="1">
                <a:latin typeface="Arial" charset="0"/>
              </a:rPr>
              <a:t>Pendekatan ini terutama digunakan untuk menentukan NJOP galian tambang atau objek perairan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302000" y="365125"/>
            <a:ext cx="6900863" cy="6191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>
                <a:latin typeface="Arial" panose="020B0604020202020204" pitchFamily="34" charset="0"/>
              </a:rPr>
              <a:t>PENDEKATAN PENILAIAN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 rot="16200000" flipH="1">
            <a:off x="6667500" y="601662"/>
            <a:ext cx="381000" cy="1422400"/>
          </a:xfrm>
          <a:prstGeom prst="rightArrow">
            <a:avLst>
              <a:gd name="adj1" fmla="val 75000"/>
              <a:gd name="adj2" fmla="val 58426"/>
            </a:avLst>
          </a:prstGeom>
          <a:solidFill>
            <a:srgbClr val="008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60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406400" y="1143000"/>
            <a:ext cx="8432800" cy="5257800"/>
          </a:xfrm>
          <a:prstGeom prst="rect">
            <a:avLst/>
          </a:prstGeom>
          <a:solidFill>
            <a:srgbClr val="FFE1FF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7788" tIns="38100" rIns="77788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6550" algn="just" defTabSz="768350">
              <a:lnSpc>
                <a:spcPct val="80000"/>
              </a:lnSpc>
              <a:spcAft>
                <a:spcPct val="20000"/>
              </a:spcAft>
              <a:buClr>
                <a:srgbClr val="0000FF"/>
              </a:buClr>
              <a:buFont typeface="Wingdings" pitchFamily="2" charset="2"/>
              <a:buChar char="n"/>
              <a:defRPr/>
            </a:pP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6550" indent="-336550" algn="just" defTabSz="768350">
              <a:lnSpc>
                <a:spcPct val="80000"/>
              </a:lnSpc>
              <a:spcAft>
                <a:spcPct val="20000"/>
              </a:spcAft>
              <a:buClr>
                <a:srgbClr val="0000FF"/>
              </a:buClr>
              <a:buFont typeface="Wingdings" pitchFamily="2" charset="2"/>
              <a:buChar char="n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Penilaian Massal (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Mass Appraissal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sz="2000"/>
          </a:p>
          <a:p>
            <a:pPr marL="720725" lvl="1" indent="-269875" algn="just" defTabSz="76835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¦"/>
              <a:defRPr/>
            </a:pPr>
            <a:r>
              <a:rPr lang="en-US" sz="1400" b="1">
                <a:latin typeface="Arial" charset="0"/>
              </a:rPr>
              <a:t>NJOP bumi dihitung berdasarkan Nilai Indikasi Rata-rata (NIR) yang terdapat pada setiap Zona Nilai Tanah (ZNT).</a:t>
            </a:r>
          </a:p>
          <a:p>
            <a:pPr marL="720725" lvl="1" indent="-269875" algn="just" defTabSz="76835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¦"/>
              <a:defRPr/>
            </a:pPr>
            <a:r>
              <a:rPr lang="en-US" sz="1400" b="1">
                <a:latin typeface="Arial" charset="0"/>
              </a:rPr>
              <a:t>NJOP bangunan dihitung berdasarkan Daftar Biaya Komponen Bangunan (DBKB) dikurangi penyusutan phisik.</a:t>
            </a:r>
          </a:p>
          <a:p>
            <a:pPr marL="720725" lvl="1" indent="-269875" algn="just" defTabSz="76835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¦"/>
              <a:defRPr/>
            </a:pPr>
            <a:r>
              <a:rPr lang="en-US" sz="1400" b="1">
                <a:latin typeface="Arial" charset="0"/>
              </a:rPr>
              <a:t>Perhitungan penilaian massal dilakukan dengan menggunakan program komputer (Computer Assisted Valuation / CAV).</a:t>
            </a:r>
          </a:p>
          <a:p>
            <a:pPr marL="720725" lvl="1" indent="-269875" algn="just" defTabSz="768350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1400" b="1">
              <a:latin typeface="Arial" charset="0"/>
            </a:endParaRPr>
          </a:p>
          <a:p>
            <a:pPr marL="336550" indent="-336550" algn="just" defTabSz="768350">
              <a:lnSpc>
                <a:spcPct val="80000"/>
              </a:lnSpc>
              <a:spcBef>
                <a:spcPct val="75000"/>
              </a:spcBef>
              <a:spcAft>
                <a:spcPct val="20000"/>
              </a:spcAft>
              <a:buClr>
                <a:srgbClr val="0000FF"/>
              </a:buClr>
              <a:buFont typeface="Wingdings" pitchFamily="2" charset="2"/>
              <a:buChar char="n"/>
              <a:defRPr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Penilaian Individual (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Individual Appraissal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828800" y="233363"/>
            <a:ext cx="5468938" cy="395287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</a:rPr>
              <a:t>CARA PENILAIAN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 rot="16200000" flipH="1">
            <a:off x="4400550" y="117475"/>
            <a:ext cx="342900" cy="1422400"/>
          </a:xfrm>
          <a:prstGeom prst="rightArrow">
            <a:avLst>
              <a:gd name="adj1" fmla="val 75000"/>
              <a:gd name="adj2" fmla="val 58426"/>
            </a:avLst>
          </a:prstGeom>
          <a:solidFill>
            <a:srgbClr val="008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406400" y="1143000"/>
            <a:ext cx="8432800" cy="5257800"/>
          </a:xfrm>
          <a:prstGeom prst="rect">
            <a:avLst/>
          </a:prstGeom>
          <a:solidFill>
            <a:srgbClr val="FFE1FF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7788" tIns="38100" rIns="77788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6550" algn="just" defTabSz="768350">
              <a:lnSpc>
                <a:spcPct val="80000"/>
              </a:lnSpc>
              <a:spcAft>
                <a:spcPct val="20000"/>
              </a:spcAft>
              <a:buClr>
                <a:srgbClr val="0000FF"/>
              </a:buClr>
              <a:buFont typeface="Wingdings" pitchFamily="2" charset="2"/>
              <a:buChar char="n"/>
              <a:defRPr/>
            </a:pP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36550" indent="-336550" algn="just" defTabSz="768350">
              <a:lnSpc>
                <a:spcPct val="80000"/>
              </a:lnSpc>
              <a:spcAft>
                <a:spcPct val="20000"/>
              </a:spcAft>
              <a:buClr>
                <a:srgbClr val="0000FF"/>
              </a:buClr>
              <a:buFont typeface="Wingdings" pitchFamily="2" charset="2"/>
              <a:buChar char="n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Penilaian Massal (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Mass Appraissal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sz="2000"/>
          </a:p>
          <a:p>
            <a:pPr marL="720725" lvl="1" indent="-269875" algn="just" defTabSz="76835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¦"/>
              <a:defRPr/>
            </a:pPr>
            <a:r>
              <a:rPr lang="en-US" sz="1400" b="1">
                <a:latin typeface="Arial" charset="0"/>
              </a:rPr>
              <a:t>NJOP bumi dihitung berdasarkan Nilai Indikasi Rata-rata (NIR) yang terdapat pada setiap Zona Nilai Tanah (ZNT).</a:t>
            </a:r>
          </a:p>
          <a:p>
            <a:pPr marL="720725" lvl="1" indent="-269875" algn="just" defTabSz="76835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¦"/>
              <a:defRPr/>
            </a:pPr>
            <a:r>
              <a:rPr lang="en-US" sz="1400" b="1">
                <a:latin typeface="Arial" charset="0"/>
              </a:rPr>
              <a:t>NJOP bangunan dihitung berdasarkan Daftar Biaya Komponen Bangunan (DBKB) dikurangi penyusutan phisik.</a:t>
            </a:r>
          </a:p>
          <a:p>
            <a:pPr marL="720725" lvl="1" indent="-269875" algn="just" defTabSz="76835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¦"/>
              <a:defRPr/>
            </a:pPr>
            <a:r>
              <a:rPr lang="en-US" sz="1400" b="1">
                <a:latin typeface="Arial" charset="0"/>
              </a:rPr>
              <a:t>Perhitungan penilaian massal dilakukan dengan menggunakan program komputer (Computer Assisted Valuation / CAV).</a:t>
            </a:r>
          </a:p>
          <a:p>
            <a:pPr marL="720725" lvl="1" indent="-269875" algn="just" defTabSz="768350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1400" b="1">
              <a:latin typeface="Arial" charset="0"/>
            </a:endParaRPr>
          </a:p>
          <a:p>
            <a:pPr marL="336550" indent="-336550" algn="just" defTabSz="768350">
              <a:lnSpc>
                <a:spcPct val="80000"/>
              </a:lnSpc>
              <a:spcBef>
                <a:spcPct val="75000"/>
              </a:spcBef>
              <a:spcAft>
                <a:spcPct val="20000"/>
              </a:spcAft>
              <a:buClr>
                <a:srgbClr val="0000FF"/>
              </a:buClr>
              <a:buFont typeface="Wingdings" pitchFamily="2" charset="2"/>
              <a:buChar char="n"/>
              <a:defRPr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Penilaian Individual (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Individual Appraissal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55600" y="3771900"/>
            <a:ext cx="85344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/>
          <a:lstStyle>
            <a:lvl1pPr marL="342900" indent="-3429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55675" indent="-338138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>
              <a:lnSpc>
                <a:spcPct val="80000"/>
              </a:lnSpc>
              <a:spcBef>
                <a:spcPct val="30000"/>
              </a:spcBef>
            </a:pPr>
            <a:r>
              <a:rPr lang="en-US" sz="1400" b="1" dirty="0" err="1">
                <a:latin typeface="Arial" panose="020B0604020202020204" pitchFamily="34" charset="0"/>
              </a:rPr>
              <a:t>Diterapkan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untuk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Objek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tertentu</a:t>
            </a:r>
            <a:r>
              <a:rPr lang="en-US" sz="1400" b="1" dirty="0">
                <a:latin typeface="Arial" panose="020B0604020202020204" pitchFamily="34" charset="0"/>
              </a:rPr>
              <a:t> yang </a:t>
            </a:r>
            <a:r>
              <a:rPr lang="en-US" sz="1400" b="1" dirty="0" err="1">
                <a:latin typeface="Arial" panose="020B0604020202020204" pitchFamily="34" charset="0"/>
              </a:rPr>
              <a:t>bernilai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tinggi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atau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keberadaannya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mempunyai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sifat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khusus</a:t>
            </a:r>
            <a:r>
              <a:rPr lang="en-US" sz="1400" b="1" dirty="0">
                <a:latin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</a:rPr>
              <a:t>antara</a:t>
            </a:r>
            <a:r>
              <a:rPr lang="en-US" sz="1400" b="1" dirty="0">
                <a:latin typeface="Arial" panose="020B0604020202020204" pitchFamily="34" charset="0"/>
              </a:rPr>
              <a:t> lain :</a:t>
            </a:r>
          </a:p>
          <a:p>
            <a:pPr lvl="2" algn="just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¦"/>
            </a:pPr>
            <a:r>
              <a:rPr lang="en-US" sz="1400" b="1" dirty="0" err="1">
                <a:latin typeface="Arial" panose="020B0604020202020204" pitchFamily="34" charset="0"/>
              </a:rPr>
              <a:t>Jalan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tol</a:t>
            </a:r>
            <a:endParaRPr lang="en-US" sz="1400" b="1" dirty="0">
              <a:latin typeface="Arial" panose="020B0604020202020204" pitchFamily="34" charset="0"/>
            </a:endParaRPr>
          </a:p>
          <a:p>
            <a:pPr lvl="2" algn="just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¦"/>
            </a:pPr>
            <a:r>
              <a:rPr lang="en-US" sz="1400" b="1" dirty="0" err="1">
                <a:latin typeface="Arial" panose="020B0604020202020204" pitchFamily="34" charset="0"/>
              </a:rPr>
              <a:t>Pelabuhan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laut</a:t>
            </a:r>
            <a:r>
              <a:rPr lang="en-US" sz="1400" b="1" dirty="0">
                <a:latin typeface="Arial" panose="020B0604020202020204" pitchFamily="34" charset="0"/>
              </a:rPr>
              <a:t>/</a:t>
            </a:r>
            <a:r>
              <a:rPr lang="en-US" sz="1400" b="1" dirty="0" err="1">
                <a:latin typeface="Arial" panose="020B0604020202020204" pitchFamily="34" charset="0"/>
              </a:rPr>
              <a:t>sungai</a:t>
            </a:r>
            <a:r>
              <a:rPr lang="en-US" sz="1400" b="1" dirty="0">
                <a:latin typeface="Arial" panose="020B0604020202020204" pitchFamily="34" charset="0"/>
              </a:rPr>
              <a:t>/</a:t>
            </a:r>
            <a:r>
              <a:rPr lang="en-US" sz="1400" b="1" dirty="0" err="1">
                <a:latin typeface="Arial" panose="020B0604020202020204" pitchFamily="34" charset="0"/>
              </a:rPr>
              <a:t>udara</a:t>
            </a:r>
            <a:endParaRPr lang="en-US" sz="1400" b="1" dirty="0">
              <a:latin typeface="Arial" panose="020B0604020202020204" pitchFamily="34" charset="0"/>
            </a:endParaRPr>
          </a:p>
          <a:p>
            <a:pPr lvl="2" algn="just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¦"/>
            </a:pPr>
            <a:r>
              <a:rPr lang="en-US" sz="1400" b="1" dirty="0" err="1">
                <a:latin typeface="Arial" panose="020B0604020202020204" pitchFamily="34" charset="0"/>
              </a:rPr>
              <a:t>Lapangan</a:t>
            </a:r>
            <a:r>
              <a:rPr lang="en-US" sz="1400" b="1" dirty="0">
                <a:latin typeface="Arial" panose="020B0604020202020204" pitchFamily="34" charset="0"/>
              </a:rPr>
              <a:t> golf</a:t>
            </a:r>
          </a:p>
          <a:p>
            <a:pPr lvl="2" algn="just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¦"/>
            </a:pPr>
            <a:r>
              <a:rPr lang="en-US" sz="1400" b="1" dirty="0" err="1">
                <a:latin typeface="Arial" panose="020B0604020202020204" pitchFamily="34" charset="0"/>
              </a:rPr>
              <a:t>Industri</a:t>
            </a:r>
            <a:r>
              <a:rPr lang="en-US" sz="1400" b="1" dirty="0">
                <a:latin typeface="Arial" panose="020B0604020202020204" pitchFamily="34" charset="0"/>
              </a:rPr>
              <a:t> semen/</a:t>
            </a:r>
            <a:r>
              <a:rPr lang="en-US" sz="1400" b="1" dirty="0" err="1">
                <a:latin typeface="Arial" panose="020B0604020202020204" pitchFamily="34" charset="0"/>
              </a:rPr>
              <a:t>pupuk</a:t>
            </a:r>
            <a:endParaRPr lang="en-US" sz="1400" b="1" dirty="0">
              <a:latin typeface="Arial" panose="020B0604020202020204" pitchFamily="34" charset="0"/>
            </a:endParaRPr>
          </a:p>
          <a:p>
            <a:pPr lvl="2" algn="just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¦"/>
            </a:pPr>
            <a:r>
              <a:rPr lang="en-US" sz="1400" b="1" dirty="0">
                <a:latin typeface="Arial" panose="020B0604020202020204" pitchFamily="34" charset="0"/>
              </a:rPr>
              <a:t>PLTA, PLTU, PLTG</a:t>
            </a:r>
          </a:p>
          <a:p>
            <a:pPr lvl="2" algn="just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¦"/>
            </a:pPr>
            <a:r>
              <a:rPr lang="en-US" sz="1400" b="1" dirty="0" err="1">
                <a:latin typeface="Arial" panose="020B0604020202020204" pitchFamily="34" charset="0"/>
              </a:rPr>
              <a:t>Pertambangan</a:t>
            </a:r>
            <a:endParaRPr lang="en-US" sz="1400" b="1" dirty="0">
              <a:latin typeface="Arial" panose="020B0604020202020204" pitchFamily="34" charset="0"/>
            </a:endParaRPr>
          </a:p>
          <a:p>
            <a:pPr lvl="2" algn="just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¦"/>
            </a:pPr>
            <a:r>
              <a:rPr lang="en-US" sz="1400" b="1" dirty="0" err="1">
                <a:latin typeface="Arial" panose="020B0604020202020204" pitchFamily="34" charset="0"/>
              </a:rPr>
              <a:t>Tempat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rekreasi</a:t>
            </a:r>
            <a:endParaRPr lang="en-US" sz="1400" b="1" dirty="0">
              <a:latin typeface="Arial" panose="020B0604020202020204" pitchFamily="34" charset="0"/>
            </a:endParaRPr>
          </a:p>
          <a:p>
            <a:pPr lvl="2" algn="just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¦"/>
            </a:pPr>
            <a:r>
              <a:rPr lang="en-US" sz="1400" b="1" dirty="0">
                <a:latin typeface="Arial" panose="020B0604020202020204" pitchFamily="34" charset="0"/>
              </a:rPr>
              <a:t>Dan lain-lain </a:t>
            </a:r>
            <a:r>
              <a:rPr lang="en-US" sz="1400" b="1" dirty="0" err="1">
                <a:latin typeface="Arial" panose="020B0604020202020204" pitchFamily="34" charset="0"/>
              </a:rPr>
              <a:t>sejenisnya</a:t>
            </a:r>
            <a:endParaRPr lang="en-US" sz="1400" b="1" dirty="0">
              <a:latin typeface="Arial" panose="020B0604020202020204" pitchFamily="34" charset="0"/>
            </a:endParaRPr>
          </a:p>
          <a:p>
            <a:pPr lvl="2" algn="just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¦"/>
            </a:pPr>
            <a:r>
              <a:rPr lang="en-US" sz="1400" b="1" dirty="0" err="1">
                <a:latin typeface="Arial" panose="020B0604020202020204" pitchFamily="34" charset="0"/>
              </a:rPr>
              <a:t>Objek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pajak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tertentu</a:t>
            </a:r>
            <a:r>
              <a:rPr lang="en-US" sz="1400" b="1" dirty="0">
                <a:latin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</a:rPr>
              <a:t>seperti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rumah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mewah</a:t>
            </a:r>
            <a:r>
              <a:rPr lang="en-US" sz="1400" b="1" dirty="0">
                <a:latin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</a:rPr>
              <a:t>pompa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bensin</a:t>
            </a:r>
            <a:r>
              <a:rPr lang="en-US" sz="1400" b="1" dirty="0">
                <a:latin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</a:rPr>
              <a:t>jalan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tol</a:t>
            </a:r>
            <a:r>
              <a:rPr lang="en-US" sz="1400" b="1" dirty="0">
                <a:latin typeface="Arial" panose="020B0604020202020204" pitchFamily="34" charset="0"/>
              </a:rPr>
              <a:t>, lap. golf, </a:t>
            </a:r>
            <a:r>
              <a:rPr lang="en-US" sz="1400" b="1" dirty="0" err="1">
                <a:latin typeface="Arial" panose="020B0604020202020204" pitchFamily="34" charset="0"/>
              </a:rPr>
              <a:t>Objek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rekreasi</a:t>
            </a:r>
            <a:r>
              <a:rPr lang="en-US" sz="1400" b="1" dirty="0">
                <a:latin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</a:rPr>
              <a:t>usaha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perkebunan</a:t>
            </a:r>
            <a:r>
              <a:rPr lang="en-US" sz="1400" b="1" dirty="0">
                <a:latin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</a:rPr>
              <a:t>perhutanan</a:t>
            </a:r>
            <a:r>
              <a:rPr lang="en-US" sz="1400" b="1" dirty="0">
                <a:latin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</a:rPr>
              <a:t>dan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pertambangan</a:t>
            </a:r>
            <a:r>
              <a:rPr lang="en-US" sz="1400" b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431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74266" y="1881187"/>
            <a:ext cx="6296025" cy="354013"/>
          </a:xfrm>
          <a:prstGeom prst="rect">
            <a:avLst/>
          </a:prstGeom>
          <a:solidFill>
            <a:srgbClr val="C0C0FF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77788" tIns="38100" rIns="77788" bIns="38100" anchor="ctr" anchorCtr="1"/>
          <a:lstStyle/>
          <a:p>
            <a:pPr marL="239713" indent="-239713" algn="ctr" defTabSz="768350" eaLnBrk="0" hangingPunct="0">
              <a:spcBef>
                <a:spcPct val="2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NILAI  JUAL  KENA  PAJAK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372691" y="365125"/>
            <a:ext cx="5876925" cy="9493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>
                <a:latin typeface="Arial" panose="020B0604020202020204" pitchFamily="34" charset="0"/>
              </a:rPr>
              <a:t>DASAR PENGHITUNGAN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6200000" flipH="1">
            <a:off x="6082553" y="2259012"/>
            <a:ext cx="4572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135313" y="2965449"/>
            <a:ext cx="6791325" cy="904875"/>
          </a:xfrm>
          <a:prstGeom prst="roundRect">
            <a:avLst>
              <a:gd name="adj" fmla="val 12477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220290" y="4587874"/>
            <a:ext cx="6181725" cy="1076325"/>
          </a:xfrm>
          <a:prstGeom prst="roundRect">
            <a:avLst>
              <a:gd name="adj" fmla="val 12477"/>
            </a:avLst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6200000" flipH="1">
            <a:off x="6082553" y="3916362"/>
            <a:ext cx="4572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66279" y="2944813"/>
            <a:ext cx="364172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 dirty="0"/>
              <a:t>SERENDAH-RENDAHNYA 20 % </a:t>
            </a:r>
          </a:p>
          <a:p>
            <a:pPr algn="ctr"/>
            <a:r>
              <a:rPr lang="en-US" sz="1800" b="1" dirty="0"/>
              <a:t>DAN</a:t>
            </a:r>
          </a:p>
          <a:p>
            <a:pPr algn="ctr"/>
            <a:r>
              <a:rPr lang="en-US" sz="1800" b="1" dirty="0"/>
              <a:t>SETINGGI-TINGGINYA 100 %</a:t>
            </a:r>
            <a:r>
              <a:rPr lang="en-US" sz="1800" dirty="0"/>
              <a:t> 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387757" y="4622799"/>
            <a:ext cx="3246437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 dirty="0"/>
              <a:t>PERSENTASE NJKP</a:t>
            </a:r>
          </a:p>
          <a:p>
            <a:pPr algn="ctr"/>
            <a:r>
              <a:rPr lang="en-US" sz="1800" b="1" dirty="0"/>
              <a:t>DITETAPKAN DENGAN</a:t>
            </a:r>
          </a:p>
          <a:p>
            <a:pPr algn="ctr"/>
            <a:r>
              <a:rPr lang="en-US" sz="1800" b="1" dirty="0"/>
              <a:t>PERATURAN PEMERINTAH</a:t>
            </a:r>
          </a:p>
        </p:txBody>
      </p:sp>
    </p:spTree>
    <p:extLst>
      <p:ext uri="{BB962C8B-B14F-4D97-AF65-F5344CB8AC3E}">
        <p14:creationId xmlns:p14="http://schemas.microsoft.com/office/powerpoint/2010/main" val="2893743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7691717" y="5585012"/>
            <a:ext cx="2762250" cy="360363"/>
          </a:xfrm>
          <a:prstGeom prst="roundRect">
            <a:avLst>
              <a:gd name="adj" fmla="val 12477"/>
            </a:avLst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100" b="1">
                <a:latin typeface="Bookman Old Style" panose="02050604050505020204" pitchFamily="18" charset="0"/>
              </a:rPr>
              <a:t>20% X NJOP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7310717" y="3000563"/>
            <a:ext cx="3327400" cy="1828800"/>
          </a:xfrm>
          <a:prstGeom prst="rect">
            <a:avLst/>
          </a:prstGeom>
          <a:solidFill>
            <a:srgbClr val="FFC0FF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 b="1">
                <a:latin typeface="Bookman Old Style" panose="02050604050505020204" pitchFamily="18" charset="0"/>
              </a:rPr>
              <a:t>NILAI JUAL OBJEK PAJAK</a:t>
            </a:r>
            <a:r>
              <a:rPr lang="en-US" sz="1800" b="1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n-US" sz="1600" b="1">
                <a:latin typeface="Bookman Old Style" panose="02050604050505020204" pitchFamily="18" charset="0"/>
              </a:rPr>
              <a:t>KURANG DARI Rp. 1 MILYAR 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2814917" y="5591363"/>
            <a:ext cx="2760663" cy="358775"/>
          </a:xfrm>
          <a:prstGeom prst="roundRect">
            <a:avLst>
              <a:gd name="adj" fmla="val 12477"/>
            </a:avLst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100" b="1">
                <a:latin typeface="Bookman Old Style" panose="02050604050505020204" pitchFamily="18" charset="0"/>
              </a:rPr>
              <a:t>40% X NJOP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1517" y="3000563"/>
            <a:ext cx="4424363" cy="184785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marL="457200" indent="-4572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1400" b="1">
                <a:latin typeface="Arial" panose="020B0604020202020204" pitchFamily="34" charset="0"/>
              </a:rPr>
              <a:t>OBJEK PAJAK PERKEBUNAN, KEHUTANAN, DAN PERTAMBANGAN;</a:t>
            </a:r>
          </a:p>
          <a:p>
            <a:pPr>
              <a:buFontTx/>
              <a:buAutoNum type="arabicPeriod"/>
            </a:pPr>
            <a:endParaRPr lang="en-US" sz="1400" b="1"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sz="1400" b="1">
                <a:latin typeface="Arial" panose="020B0604020202020204" pitchFamily="34" charset="0"/>
              </a:rPr>
              <a:t>OBJEK PAJAK LAINNYA BILA NJOP Rp. 1 MILYAR ATAU LEBIH</a:t>
            </a:r>
            <a:r>
              <a:rPr lang="en-US" sz="1400">
                <a:latin typeface="Arial" panose="020B0604020202020204" pitchFamily="34" charset="0"/>
              </a:rPr>
              <a:t>  </a:t>
            </a:r>
          </a:p>
          <a:p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 rot="16200000" flipH="1">
            <a:off x="4112699" y="5014307"/>
            <a:ext cx="233362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16200000" flipH="1">
            <a:off x="8743435" y="4996845"/>
            <a:ext cx="233363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3373717" y="1685369"/>
            <a:ext cx="6297613" cy="354013"/>
          </a:xfrm>
          <a:prstGeom prst="rect">
            <a:avLst/>
          </a:prstGeom>
          <a:solidFill>
            <a:srgbClr val="C0C0FF"/>
          </a:solidFill>
          <a:ln w="12700" cap="flat">
            <a:solidFill>
              <a:srgbClr val="0000FF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vert="horz" wrap="square" lIns="77788" tIns="38100" rIns="77788" bIns="3810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9713" indent="-239713" algn="ctr" defTabSz="76835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kern="0">
                <a:effectLst>
                  <a:outerShdw blurRad="38100" dist="38100" dir="2700000" algn="tl">
                    <a:srgbClr val="FFFFFF"/>
                  </a:outerShdw>
                </a:effectLst>
              </a:rPr>
              <a:t>NILAI  JUAL  KENA  PAJAK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3788055" y="489982"/>
            <a:ext cx="5572125" cy="8477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PENETAPAN BESARNYA</a:t>
            </a:r>
          </a:p>
          <a:p>
            <a:pPr algn="ctr"/>
            <a:r>
              <a:rPr lang="en-US" sz="1800" b="1">
                <a:latin typeface="Arial" panose="020B0604020202020204" pitchFamily="34" charset="0"/>
              </a:rPr>
              <a:t>NILAI JUAL KENA PAJAK</a:t>
            </a:r>
          </a:p>
          <a:p>
            <a:pPr algn="ctr"/>
            <a:r>
              <a:rPr lang="en-US" sz="1800" b="1">
                <a:latin typeface="Arial" panose="020B0604020202020204" pitchFamily="34" charset="0"/>
              </a:rPr>
              <a:t>(PP No. 25 TAHUN 2002)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096030" y="2390219"/>
            <a:ext cx="5475287" cy="1714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280430" y="2161619"/>
            <a:ext cx="609600" cy="22860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16200000" flipH="1">
            <a:off x="3881717" y="2288619"/>
            <a:ext cx="4572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6200000" flipH="1">
            <a:off x="9215717" y="2288619"/>
            <a:ext cx="4572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8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4086319" y="2980531"/>
            <a:ext cx="5005387" cy="596900"/>
          </a:xfrm>
          <a:prstGeom prst="roundRect">
            <a:avLst>
              <a:gd name="adj" fmla="val 12477"/>
            </a:avLst>
          </a:prstGeom>
          <a:solidFill>
            <a:srgbClr val="00DFCA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/>
          <a:p>
            <a:pPr defTabSz="804863" eaLnBrk="0" hangingPunct="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TARIF TUNGGAL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3706906" y="1213644"/>
            <a:ext cx="5370513" cy="1223962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>
                <a:latin typeface="Arial" panose="020B0604020202020204" pitchFamily="34" charset="0"/>
              </a:rPr>
              <a:t>TARIF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 rot="16200000" flipH="1">
            <a:off x="6270719" y="3385344"/>
            <a:ext cx="342900" cy="1422400"/>
          </a:xfrm>
          <a:prstGeom prst="rightArrow">
            <a:avLst>
              <a:gd name="adj1" fmla="val 75000"/>
              <a:gd name="adj2" fmla="val 58426"/>
            </a:avLst>
          </a:prstGeom>
          <a:solidFill>
            <a:srgbClr val="008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5129306" y="4501356"/>
            <a:ext cx="2728913" cy="904875"/>
          </a:xfrm>
          <a:prstGeom prst="roundRect">
            <a:avLst>
              <a:gd name="adj" fmla="val 12477"/>
            </a:avLst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5775487" y="4615656"/>
            <a:ext cx="1627049" cy="69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</a:rPr>
              <a:t>0,5 %</a:t>
            </a:r>
          </a:p>
        </p:txBody>
      </p:sp>
    </p:spTree>
    <p:extLst>
      <p:ext uri="{BB962C8B-B14F-4D97-AF65-F5344CB8AC3E}">
        <p14:creationId xmlns:p14="http://schemas.microsoft.com/office/powerpoint/2010/main" val="4000638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828365" y="5032562"/>
            <a:ext cx="7948613" cy="412750"/>
          </a:xfrm>
          <a:prstGeom prst="rect">
            <a:avLst/>
          </a:prstGeom>
          <a:solidFill>
            <a:srgbClr val="BB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tabLst>
                <a:tab pos="250825" algn="l"/>
                <a:tab pos="1055688" algn="l"/>
                <a:tab pos="13573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tabLst>
                <a:tab pos="250825" algn="l"/>
                <a:tab pos="1055688" algn="l"/>
                <a:tab pos="13573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tabLst>
                <a:tab pos="250825" algn="l"/>
                <a:tab pos="1055688" algn="l"/>
                <a:tab pos="13573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tabLst>
                <a:tab pos="250825" algn="l"/>
                <a:tab pos="1055688" algn="l"/>
                <a:tab pos="13573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tabLst>
                <a:tab pos="250825" algn="l"/>
                <a:tab pos="1055688" algn="l"/>
                <a:tab pos="13573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1055688" algn="l"/>
                <a:tab pos="13573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1055688" algn="l"/>
                <a:tab pos="13573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1055688" algn="l"/>
                <a:tab pos="13573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1055688" algn="l"/>
                <a:tab pos="13573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>
                <a:latin typeface="Arial" panose="020B0604020202020204" pitchFamily="34" charset="0"/>
              </a:rPr>
              <a:t> 	NJOP	=	(NJOP BUMI + NJOP BANGUNAN) </a:t>
            </a:r>
            <a:r>
              <a:rPr lang="en-US" b="1">
                <a:latin typeface="Symbol" panose="05050102010706020507" pitchFamily="18" charset="2"/>
              </a:rPr>
              <a:t></a:t>
            </a:r>
            <a:r>
              <a:rPr lang="en-US" b="1">
                <a:latin typeface="Arial" panose="020B0604020202020204" pitchFamily="34" charset="0"/>
              </a:rPr>
              <a:t>NJOPTKP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289714" y="2321486"/>
            <a:ext cx="1136650" cy="17716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859028" y="2324100"/>
            <a:ext cx="2692400" cy="1828800"/>
          </a:xfrm>
          <a:prstGeom prst="rect">
            <a:avLst/>
          </a:prstGeom>
          <a:solidFill>
            <a:srgbClr val="FFFF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522478" y="3040250"/>
            <a:ext cx="336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5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6522478" y="3340287"/>
            <a:ext cx="336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5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887228" y="2422712"/>
            <a:ext cx="10287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00" b="1">
                <a:latin typeface="Arial" panose="020B0604020202020204" pitchFamily="34" charset="0"/>
              </a:rPr>
              <a:t>PBB  =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6522478" y="2390962"/>
            <a:ext cx="336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5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801628" y="3387912"/>
            <a:ext cx="317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4801628" y="3081525"/>
            <a:ext cx="317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3666565" y="784412"/>
            <a:ext cx="5878513" cy="6191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</a:rPr>
              <a:t>CARA MENGHITUNG</a:t>
            </a:r>
            <a:r>
              <a:rPr lang="en-US" sz="24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516658" y="3078444"/>
            <a:ext cx="88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500" b="1" dirty="0">
                <a:latin typeface="Arial" panose="020B0604020202020204" pitchFamily="34" charset="0"/>
              </a:rPr>
              <a:t>0,5%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429369" y="2455211"/>
            <a:ext cx="9477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00" b="1" dirty="0">
                <a:latin typeface="Arial" panose="020B0604020202020204" pitchFamily="34" charset="0"/>
              </a:rPr>
              <a:t>TARIF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15618" y="3078444"/>
            <a:ext cx="2014538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500" b="1" dirty="0">
                <a:latin typeface="Arial" panose="020B0604020202020204" pitchFamily="34" charset="0"/>
              </a:rPr>
              <a:t>20% x NJOP</a:t>
            </a:r>
          </a:p>
          <a:p>
            <a:r>
              <a:rPr lang="en-US" sz="2500" b="1" dirty="0">
                <a:latin typeface="Arial" panose="020B0604020202020204" pitchFamily="34" charset="0"/>
              </a:rPr>
              <a:t>40% x NJOP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92870" y="3406777"/>
            <a:ext cx="884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500" b="1" dirty="0">
                <a:latin typeface="Arial" panose="020B0604020202020204" pitchFamily="34" charset="0"/>
              </a:rPr>
              <a:t>0,5%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44735" y="2456052"/>
            <a:ext cx="10969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00" b="1" dirty="0">
                <a:latin typeface="Arial" panose="020B0604020202020204" pitchFamily="34" charset="0"/>
              </a:rPr>
              <a:t>N J K P</a:t>
            </a:r>
          </a:p>
        </p:txBody>
      </p:sp>
    </p:spTree>
    <p:extLst>
      <p:ext uri="{BB962C8B-B14F-4D97-AF65-F5344CB8AC3E}">
        <p14:creationId xmlns:p14="http://schemas.microsoft.com/office/powerpoint/2010/main" val="2997569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506" y="439270"/>
            <a:ext cx="7812741" cy="58802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Menurut</a:t>
            </a:r>
            <a:r>
              <a:rPr lang="en-US" dirty="0"/>
              <a:t> UU No. 28 </a:t>
            </a:r>
            <a:r>
              <a:rPr lang="en-US" dirty="0" err="1"/>
              <a:t>Tahun</a:t>
            </a:r>
            <a:r>
              <a:rPr lang="en-US" dirty="0"/>
              <a:t> 2009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3411071" y="1437761"/>
            <a:ext cx="5370513" cy="1223962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>
                <a:latin typeface="Arial" panose="020B0604020202020204" pitchFamily="34" charset="0"/>
              </a:rPr>
              <a:t>TARIF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3734127" y="4868908"/>
            <a:ext cx="4849905" cy="904875"/>
          </a:xfrm>
          <a:prstGeom prst="roundRect">
            <a:avLst>
              <a:gd name="adj" fmla="val 12477"/>
            </a:avLst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4834535" y="4971762"/>
            <a:ext cx="2850141" cy="69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</a:rPr>
              <a:t>Max 0,3 %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16200000" flipH="1">
            <a:off x="5783752" y="3679526"/>
            <a:ext cx="750655" cy="1422400"/>
          </a:xfrm>
          <a:prstGeom prst="rightArrow">
            <a:avLst>
              <a:gd name="adj1" fmla="val 75000"/>
              <a:gd name="adj2" fmla="val 58426"/>
            </a:avLst>
          </a:prstGeom>
          <a:solidFill>
            <a:srgbClr val="008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734127" y="3072185"/>
            <a:ext cx="5005387" cy="596900"/>
          </a:xfrm>
          <a:prstGeom prst="roundRect">
            <a:avLst>
              <a:gd name="adj" fmla="val 12477"/>
            </a:avLst>
          </a:prstGeom>
          <a:solidFill>
            <a:srgbClr val="00DFCA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/>
          <a:p>
            <a:pPr defTabSz="804863" eaLnBrk="0" hangingPunct="0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Sesuai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peraturan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Daerah</a:t>
            </a:r>
          </a:p>
        </p:txBody>
      </p:sp>
    </p:spTree>
    <p:extLst>
      <p:ext uri="{BB962C8B-B14F-4D97-AF65-F5344CB8AC3E}">
        <p14:creationId xmlns:p14="http://schemas.microsoft.com/office/powerpoint/2010/main" val="2132365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427925"/>
              </p:ext>
            </p:extLst>
          </p:nvPr>
        </p:nvGraphicFramePr>
        <p:xfrm>
          <a:off x="797859" y="1376924"/>
          <a:ext cx="11134164" cy="4950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3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072">
                <a:tc>
                  <a:txBody>
                    <a:bodyPr/>
                    <a:lstStyle/>
                    <a:p>
                      <a:pPr algn="ctr">
                        <a:tabLst>
                          <a:tab pos="2286000" algn="l"/>
                        </a:tabLst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UU NO.12 TAHUN 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UU NO.28</a:t>
                      </a:r>
                      <a:r>
                        <a:rPr lang="en-US" baseline="0" dirty="0"/>
                        <a:t> TAHUN 2009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3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NJOP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NJOP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NJOPTKP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MAX. </a:t>
                      </a:r>
                      <a:r>
                        <a:rPr lang="en-US" sz="2400" dirty="0" err="1"/>
                        <a:t>Rp</a:t>
                      </a:r>
                      <a:r>
                        <a:rPr lang="en-US" sz="2400" dirty="0"/>
                        <a:t>. 12 </a:t>
                      </a:r>
                      <a:r>
                        <a:rPr lang="en-US" sz="2400" dirty="0" err="1"/>
                        <a:t>jt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Min.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Rp</a:t>
                      </a:r>
                      <a:r>
                        <a:rPr lang="en-US" sz="2400" baseline="0" dirty="0"/>
                        <a:t>. 10 </a:t>
                      </a:r>
                      <a:r>
                        <a:rPr lang="en-US" sz="2400" baseline="0" dirty="0" err="1"/>
                        <a:t>jt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NJKP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20% DAN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Tidak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Digunakan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3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Sebesar</a:t>
                      </a:r>
                      <a:r>
                        <a:rPr lang="en-US" sz="2400" dirty="0"/>
                        <a:t> 0.5 %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Max. 0,3 %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3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NJOP</a:t>
                      </a:r>
                      <a:r>
                        <a:rPr lang="en-US" sz="2400" baseline="0" dirty="0"/>
                        <a:t> PBB </a:t>
                      </a:r>
                      <a:r>
                        <a:rPr lang="en-US" sz="2400" baseline="0" dirty="0" err="1"/>
                        <a:t>Pedesaan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Perkotaan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Ditetapkan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Oleh</a:t>
                      </a:r>
                      <a:r>
                        <a:rPr lang="en-US" sz="2400" baseline="0" dirty="0"/>
                        <a:t> :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Menteri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Keuangan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Kepala</a:t>
                      </a:r>
                      <a:r>
                        <a:rPr lang="en-US" sz="2400" dirty="0"/>
                        <a:t> Daerah </a:t>
                      </a:r>
                    </a:p>
                    <a:p>
                      <a:pPr algn="ctr"/>
                      <a:r>
                        <a:rPr lang="en-US" sz="2400" dirty="0"/>
                        <a:t>                                                    </a:t>
                      </a:r>
                    </a:p>
                    <a:p>
                      <a:pPr algn="ctr"/>
                      <a:r>
                        <a:rPr lang="en-US" sz="2400" dirty="0"/>
                        <a:t>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47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Besarnya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Tarif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Ditetapkan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Melalui</a:t>
                      </a:r>
                      <a:r>
                        <a:rPr lang="en-US" sz="2400" dirty="0"/>
                        <a:t>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   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59106" y="573740"/>
            <a:ext cx="9394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PERBANDINGAN PENERAPAN PBB ANTARA UU NO.12 TH 1994 DAN UU NO. 28 TH 2009</a:t>
            </a:r>
          </a:p>
        </p:txBody>
      </p:sp>
    </p:spTree>
    <p:extLst>
      <p:ext uri="{BB962C8B-B14F-4D97-AF65-F5344CB8AC3E}">
        <p14:creationId xmlns:p14="http://schemas.microsoft.com/office/powerpoint/2010/main" val="143056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52540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60">
                <a:moveTo>
                  <a:pt x="0" y="0"/>
                </a:moveTo>
                <a:lnTo>
                  <a:pt x="281686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059" y="6352540"/>
            <a:ext cx="2974340" cy="0"/>
          </a:xfrm>
          <a:custGeom>
            <a:avLst/>
            <a:gdLst/>
            <a:ahLst/>
            <a:cxnLst/>
            <a:rect l="l" t="t" r="r" b="b"/>
            <a:pathLst>
              <a:path w="2974340">
                <a:moveTo>
                  <a:pt x="0" y="0"/>
                </a:moveTo>
                <a:lnTo>
                  <a:pt x="297434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059" y="6431279"/>
            <a:ext cx="160020" cy="193040"/>
          </a:xfrm>
          <a:custGeom>
            <a:avLst/>
            <a:gdLst/>
            <a:ahLst/>
            <a:cxnLst/>
            <a:rect l="l" t="t" r="r" b="b"/>
            <a:pathLst>
              <a:path w="160020" h="193040">
                <a:moveTo>
                  <a:pt x="0" y="0"/>
                </a:moveTo>
                <a:lnTo>
                  <a:pt x="0" y="193040"/>
                </a:lnTo>
                <a:lnTo>
                  <a:pt x="16002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319" y="2567939"/>
            <a:ext cx="1932939" cy="967740"/>
          </a:xfrm>
          <a:custGeom>
            <a:avLst/>
            <a:gdLst/>
            <a:ahLst/>
            <a:cxnLst/>
            <a:rect l="l" t="t" r="r" b="b"/>
            <a:pathLst>
              <a:path w="1932939" h="967739">
                <a:moveTo>
                  <a:pt x="0" y="96774"/>
                </a:moveTo>
                <a:lnTo>
                  <a:pt x="7605" y="59096"/>
                </a:lnTo>
                <a:lnTo>
                  <a:pt x="28346" y="28336"/>
                </a:lnTo>
                <a:lnTo>
                  <a:pt x="59107" y="7602"/>
                </a:lnTo>
                <a:lnTo>
                  <a:pt x="96773" y="0"/>
                </a:lnTo>
                <a:lnTo>
                  <a:pt x="1836166" y="0"/>
                </a:lnTo>
                <a:lnTo>
                  <a:pt x="1873843" y="7602"/>
                </a:lnTo>
                <a:lnTo>
                  <a:pt x="1904603" y="28336"/>
                </a:lnTo>
                <a:lnTo>
                  <a:pt x="1925337" y="59096"/>
                </a:lnTo>
                <a:lnTo>
                  <a:pt x="1932940" y="96774"/>
                </a:lnTo>
                <a:lnTo>
                  <a:pt x="1932940" y="870965"/>
                </a:lnTo>
                <a:lnTo>
                  <a:pt x="1925337" y="908643"/>
                </a:lnTo>
                <a:lnTo>
                  <a:pt x="1904603" y="939403"/>
                </a:lnTo>
                <a:lnTo>
                  <a:pt x="1873843" y="960137"/>
                </a:lnTo>
                <a:lnTo>
                  <a:pt x="1836166" y="967739"/>
                </a:lnTo>
                <a:lnTo>
                  <a:pt x="96773" y="967739"/>
                </a:lnTo>
                <a:lnTo>
                  <a:pt x="59107" y="960137"/>
                </a:lnTo>
                <a:lnTo>
                  <a:pt x="28346" y="939403"/>
                </a:lnTo>
                <a:lnTo>
                  <a:pt x="7605" y="908643"/>
                </a:lnTo>
                <a:lnTo>
                  <a:pt x="0" y="870965"/>
                </a:lnTo>
                <a:lnTo>
                  <a:pt x="0" y="9677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7242" y="2539301"/>
            <a:ext cx="1645285" cy="93853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406400" marR="5080" indent="-394335">
              <a:lnSpc>
                <a:spcPts val="3340"/>
              </a:lnSpc>
              <a:spcBef>
                <a:spcPts val="630"/>
              </a:spcBef>
            </a:pPr>
            <a:r>
              <a:rPr sz="3200" b="1" dirty="0">
                <a:latin typeface="Trebuchet MS"/>
                <a:cs typeface="Trebuchet MS"/>
              </a:rPr>
              <a:t>5</a:t>
            </a:r>
            <a:r>
              <a:rPr sz="3200" b="1" spc="-190" dirty="0">
                <a:latin typeface="Trebuchet MS"/>
                <a:cs typeface="Trebuchet MS"/>
              </a:rPr>
              <a:t> </a:t>
            </a:r>
            <a:r>
              <a:rPr sz="3200" b="1" spc="50" dirty="0">
                <a:latin typeface="Trebuchet MS"/>
                <a:cs typeface="Trebuchet MS"/>
              </a:rPr>
              <a:t>Sektor </a:t>
            </a:r>
            <a:r>
              <a:rPr sz="3200" b="1" spc="250" dirty="0">
                <a:latin typeface="Trebuchet MS"/>
                <a:cs typeface="Trebuchet MS"/>
              </a:rPr>
              <a:t>PBB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79116" y="333375"/>
            <a:ext cx="2726690" cy="2727960"/>
            <a:chOff x="2579116" y="333375"/>
            <a:chExt cx="2726690" cy="2727960"/>
          </a:xfrm>
        </p:grpSpPr>
        <p:sp>
          <p:nvSpPr>
            <p:cNvPr id="8" name="object 8"/>
            <p:cNvSpPr/>
            <p:nvPr/>
          </p:nvSpPr>
          <p:spPr>
            <a:xfrm>
              <a:off x="2588641" y="827405"/>
              <a:ext cx="774065" cy="2224405"/>
            </a:xfrm>
            <a:custGeom>
              <a:avLst/>
              <a:gdLst/>
              <a:ahLst/>
              <a:cxnLst/>
              <a:rect l="l" t="t" r="r" b="b"/>
              <a:pathLst>
                <a:path w="774064" h="2224405">
                  <a:moveTo>
                    <a:pt x="0" y="2224278"/>
                  </a:moveTo>
                  <a:lnTo>
                    <a:pt x="773683" y="0"/>
                  </a:lnTo>
                </a:path>
              </a:pathLst>
            </a:custGeom>
            <a:ln w="19050">
              <a:solidFill>
                <a:srgbClr val="586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2960" y="342900"/>
              <a:ext cx="1932939" cy="967740"/>
            </a:xfrm>
            <a:custGeom>
              <a:avLst/>
              <a:gdLst/>
              <a:ahLst/>
              <a:cxnLst/>
              <a:rect l="l" t="t" r="r" b="b"/>
              <a:pathLst>
                <a:path w="1932939" h="967740">
                  <a:moveTo>
                    <a:pt x="0" y="96774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1836165" y="0"/>
                  </a:lnTo>
                  <a:lnTo>
                    <a:pt x="1873843" y="7602"/>
                  </a:lnTo>
                  <a:lnTo>
                    <a:pt x="1904603" y="28336"/>
                  </a:lnTo>
                  <a:lnTo>
                    <a:pt x="1925337" y="59096"/>
                  </a:lnTo>
                  <a:lnTo>
                    <a:pt x="1932939" y="96774"/>
                  </a:lnTo>
                  <a:lnTo>
                    <a:pt x="1932939" y="870965"/>
                  </a:lnTo>
                  <a:lnTo>
                    <a:pt x="1925337" y="908643"/>
                  </a:lnTo>
                  <a:lnTo>
                    <a:pt x="1904603" y="939403"/>
                  </a:lnTo>
                  <a:lnTo>
                    <a:pt x="1873843" y="960137"/>
                  </a:lnTo>
                  <a:lnTo>
                    <a:pt x="1836165" y="967739"/>
                  </a:lnTo>
                  <a:lnTo>
                    <a:pt x="96774" y="967739"/>
                  </a:lnTo>
                  <a:lnTo>
                    <a:pt x="59096" y="960137"/>
                  </a:lnTo>
                  <a:lnTo>
                    <a:pt x="28336" y="939403"/>
                  </a:lnTo>
                  <a:lnTo>
                    <a:pt x="7602" y="908643"/>
                  </a:lnTo>
                  <a:lnTo>
                    <a:pt x="0" y="870965"/>
                  </a:lnTo>
                  <a:lnTo>
                    <a:pt x="0" y="96774"/>
                  </a:lnTo>
                  <a:close/>
                </a:path>
              </a:pathLst>
            </a:custGeom>
            <a:ln w="19050">
              <a:solidFill>
                <a:srgbClr val="9FB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48404" y="615950"/>
            <a:ext cx="1160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14" dirty="0">
                <a:latin typeface="Trebuchet MS"/>
                <a:cs typeface="Trebuchet MS"/>
              </a:rPr>
              <a:t>Perkotaan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79116" y="1445894"/>
            <a:ext cx="2726690" cy="1615440"/>
            <a:chOff x="2579116" y="1445894"/>
            <a:chExt cx="2726690" cy="1615440"/>
          </a:xfrm>
        </p:grpSpPr>
        <p:sp>
          <p:nvSpPr>
            <p:cNvPr id="12" name="object 12"/>
            <p:cNvSpPr/>
            <p:nvPr/>
          </p:nvSpPr>
          <p:spPr>
            <a:xfrm>
              <a:off x="2588641" y="1939543"/>
              <a:ext cx="774065" cy="1112520"/>
            </a:xfrm>
            <a:custGeom>
              <a:avLst/>
              <a:gdLst/>
              <a:ahLst/>
              <a:cxnLst/>
              <a:rect l="l" t="t" r="r" b="b"/>
              <a:pathLst>
                <a:path w="774064" h="1112520">
                  <a:moveTo>
                    <a:pt x="0" y="1112139"/>
                  </a:moveTo>
                  <a:lnTo>
                    <a:pt x="773683" y="0"/>
                  </a:lnTo>
                </a:path>
              </a:pathLst>
            </a:custGeom>
            <a:ln w="19050">
              <a:solidFill>
                <a:srgbClr val="586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2960" y="1455419"/>
              <a:ext cx="1932939" cy="967740"/>
            </a:xfrm>
            <a:custGeom>
              <a:avLst/>
              <a:gdLst/>
              <a:ahLst/>
              <a:cxnLst/>
              <a:rect l="l" t="t" r="r" b="b"/>
              <a:pathLst>
                <a:path w="1932939" h="967739">
                  <a:moveTo>
                    <a:pt x="0" y="96774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1836165" y="0"/>
                  </a:lnTo>
                  <a:lnTo>
                    <a:pt x="1873843" y="7602"/>
                  </a:lnTo>
                  <a:lnTo>
                    <a:pt x="1904603" y="28336"/>
                  </a:lnTo>
                  <a:lnTo>
                    <a:pt x="1925337" y="59096"/>
                  </a:lnTo>
                  <a:lnTo>
                    <a:pt x="1932939" y="96774"/>
                  </a:lnTo>
                  <a:lnTo>
                    <a:pt x="1932939" y="870965"/>
                  </a:lnTo>
                  <a:lnTo>
                    <a:pt x="1925337" y="908643"/>
                  </a:lnTo>
                  <a:lnTo>
                    <a:pt x="1904603" y="939403"/>
                  </a:lnTo>
                  <a:lnTo>
                    <a:pt x="1873843" y="960137"/>
                  </a:lnTo>
                  <a:lnTo>
                    <a:pt x="1836165" y="967739"/>
                  </a:lnTo>
                  <a:lnTo>
                    <a:pt x="96774" y="967739"/>
                  </a:lnTo>
                  <a:lnTo>
                    <a:pt x="59096" y="960137"/>
                  </a:lnTo>
                  <a:lnTo>
                    <a:pt x="28336" y="939403"/>
                  </a:lnTo>
                  <a:lnTo>
                    <a:pt x="7602" y="908643"/>
                  </a:lnTo>
                  <a:lnTo>
                    <a:pt x="0" y="870965"/>
                  </a:lnTo>
                  <a:lnTo>
                    <a:pt x="0" y="96774"/>
                  </a:lnTo>
                  <a:close/>
                </a:path>
              </a:pathLst>
            </a:custGeom>
            <a:ln w="19050">
              <a:solidFill>
                <a:srgbClr val="9FB8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48404" y="1728470"/>
            <a:ext cx="1163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25" dirty="0">
                <a:latin typeface="Trebuchet MS"/>
                <a:cs typeface="Trebuchet MS"/>
              </a:rPr>
              <a:t>Perdesaan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78735" y="2558414"/>
            <a:ext cx="2726690" cy="986790"/>
            <a:chOff x="2578735" y="2558414"/>
            <a:chExt cx="2726690" cy="986790"/>
          </a:xfrm>
        </p:grpSpPr>
        <p:sp>
          <p:nvSpPr>
            <p:cNvPr id="16" name="object 16"/>
            <p:cNvSpPr/>
            <p:nvPr/>
          </p:nvSpPr>
          <p:spPr>
            <a:xfrm>
              <a:off x="2588260" y="3051301"/>
              <a:ext cx="774065" cy="0"/>
            </a:xfrm>
            <a:custGeom>
              <a:avLst/>
              <a:gdLst/>
              <a:ahLst/>
              <a:cxnLst/>
              <a:rect l="l" t="t" r="r" b="b"/>
              <a:pathLst>
                <a:path w="774064">
                  <a:moveTo>
                    <a:pt x="0" y="0"/>
                  </a:moveTo>
                  <a:lnTo>
                    <a:pt x="773684" y="0"/>
                  </a:lnTo>
                </a:path>
              </a:pathLst>
            </a:custGeom>
            <a:ln w="19050">
              <a:solidFill>
                <a:srgbClr val="586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2960" y="2567939"/>
              <a:ext cx="1932939" cy="967740"/>
            </a:xfrm>
            <a:custGeom>
              <a:avLst/>
              <a:gdLst/>
              <a:ahLst/>
              <a:cxnLst/>
              <a:rect l="l" t="t" r="r" b="b"/>
              <a:pathLst>
                <a:path w="1932939" h="967739">
                  <a:moveTo>
                    <a:pt x="0" y="96774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1836165" y="0"/>
                  </a:lnTo>
                  <a:lnTo>
                    <a:pt x="1873843" y="7602"/>
                  </a:lnTo>
                  <a:lnTo>
                    <a:pt x="1904603" y="28336"/>
                  </a:lnTo>
                  <a:lnTo>
                    <a:pt x="1925337" y="59096"/>
                  </a:lnTo>
                  <a:lnTo>
                    <a:pt x="1932939" y="96774"/>
                  </a:lnTo>
                  <a:lnTo>
                    <a:pt x="1932939" y="870965"/>
                  </a:lnTo>
                  <a:lnTo>
                    <a:pt x="1925337" y="908643"/>
                  </a:lnTo>
                  <a:lnTo>
                    <a:pt x="1904603" y="939403"/>
                  </a:lnTo>
                  <a:lnTo>
                    <a:pt x="1873843" y="960137"/>
                  </a:lnTo>
                  <a:lnTo>
                    <a:pt x="1836165" y="967739"/>
                  </a:lnTo>
                  <a:lnTo>
                    <a:pt x="96774" y="967739"/>
                  </a:lnTo>
                  <a:lnTo>
                    <a:pt x="59096" y="960137"/>
                  </a:lnTo>
                  <a:lnTo>
                    <a:pt x="28336" y="939403"/>
                  </a:lnTo>
                  <a:lnTo>
                    <a:pt x="7602" y="908643"/>
                  </a:lnTo>
                  <a:lnTo>
                    <a:pt x="0" y="870965"/>
                  </a:lnTo>
                  <a:lnTo>
                    <a:pt x="0" y="96774"/>
                  </a:lnTo>
                  <a:close/>
                </a:path>
              </a:pathLst>
            </a:custGeom>
            <a:ln w="19050">
              <a:solidFill>
                <a:srgbClr val="B88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56710" y="2840990"/>
            <a:ext cx="13474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20" dirty="0">
                <a:latin typeface="Trebuchet MS"/>
                <a:cs typeface="Trebuchet MS"/>
              </a:rPr>
              <a:t>Perkebunan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79116" y="3042157"/>
            <a:ext cx="2726690" cy="1616075"/>
            <a:chOff x="2579116" y="3042157"/>
            <a:chExt cx="2726690" cy="1616075"/>
          </a:xfrm>
        </p:grpSpPr>
        <p:sp>
          <p:nvSpPr>
            <p:cNvPr id="20" name="object 20"/>
            <p:cNvSpPr/>
            <p:nvPr/>
          </p:nvSpPr>
          <p:spPr>
            <a:xfrm>
              <a:off x="2588641" y="3051682"/>
              <a:ext cx="774065" cy="1112520"/>
            </a:xfrm>
            <a:custGeom>
              <a:avLst/>
              <a:gdLst/>
              <a:ahLst/>
              <a:cxnLst/>
              <a:rect l="l" t="t" r="r" b="b"/>
              <a:pathLst>
                <a:path w="774064" h="1112520">
                  <a:moveTo>
                    <a:pt x="0" y="0"/>
                  </a:moveTo>
                  <a:lnTo>
                    <a:pt x="773683" y="1112011"/>
                  </a:lnTo>
                </a:path>
              </a:pathLst>
            </a:custGeom>
            <a:ln w="19050">
              <a:solidFill>
                <a:srgbClr val="586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62960" y="3680459"/>
              <a:ext cx="1932939" cy="967740"/>
            </a:xfrm>
            <a:custGeom>
              <a:avLst/>
              <a:gdLst/>
              <a:ahLst/>
              <a:cxnLst/>
              <a:rect l="l" t="t" r="r" b="b"/>
              <a:pathLst>
                <a:path w="1932939" h="967739">
                  <a:moveTo>
                    <a:pt x="0" y="96773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4" y="0"/>
                  </a:lnTo>
                  <a:lnTo>
                    <a:pt x="1836165" y="0"/>
                  </a:lnTo>
                  <a:lnTo>
                    <a:pt x="1873843" y="7602"/>
                  </a:lnTo>
                  <a:lnTo>
                    <a:pt x="1904603" y="28336"/>
                  </a:lnTo>
                  <a:lnTo>
                    <a:pt x="1925337" y="59096"/>
                  </a:lnTo>
                  <a:lnTo>
                    <a:pt x="1932939" y="96773"/>
                  </a:lnTo>
                  <a:lnTo>
                    <a:pt x="1932939" y="870965"/>
                  </a:lnTo>
                  <a:lnTo>
                    <a:pt x="1925337" y="908643"/>
                  </a:lnTo>
                  <a:lnTo>
                    <a:pt x="1904603" y="939403"/>
                  </a:lnTo>
                  <a:lnTo>
                    <a:pt x="1873843" y="960137"/>
                  </a:lnTo>
                  <a:lnTo>
                    <a:pt x="1836165" y="967739"/>
                  </a:lnTo>
                  <a:lnTo>
                    <a:pt x="96774" y="967739"/>
                  </a:lnTo>
                  <a:lnTo>
                    <a:pt x="59096" y="960137"/>
                  </a:lnTo>
                  <a:lnTo>
                    <a:pt x="28336" y="939403"/>
                  </a:lnTo>
                  <a:lnTo>
                    <a:pt x="7602" y="908643"/>
                  </a:lnTo>
                  <a:lnTo>
                    <a:pt x="0" y="870965"/>
                  </a:lnTo>
                  <a:lnTo>
                    <a:pt x="0" y="96773"/>
                  </a:lnTo>
                  <a:close/>
                </a:path>
              </a:pathLst>
            </a:custGeom>
            <a:ln w="19050">
              <a:solidFill>
                <a:srgbClr val="B88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79444" y="3953509"/>
            <a:ext cx="12998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25" dirty="0">
                <a:latin typeface="Trebuchet MS"/>
                <a:cs typeface="Trebuchet MS"/>
              </a:rPr>
              <a:t>Perhutanan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79116" y="3042157"/>
            <a:ext cx="2726690" cy="2726055"/>
            <a:chOff x="2579116" y="3042157"/>
            <a:chExt cx="2726690" cy="2726055"/>
          </a:xfrm>
        </p:grpSpPr>
        <p:sp>
          <p:nvSpPr>
            <p:cNvPr id="24" name="object 24"/>
            <p:cNvSpPr/>
            <p:nvPr/>
          </p:nvSpPr>
          <p:spPr>
            <a:xfrm>
              <a:off x="2588641" y="3051682"/>
              <a:ext cx="774065" cy="2224405"/>
            </a:xfrm>
            <a:custGeom>
              <a:avLst/>
              <a:gdLst/>
              <a:ahLst/>
              <a:cxnLst/>
              <a:rect l="l" t="t" r="r" b="b"/>
              <a:pathLst>
                <a:path w="774064" h="2224404">
                  <a:moveTo>
                    <a:pt x="0" y="0"/>
                  </a:moveTo>
                  <a:lnTo>
                    <a:pt x="773683" y="2224151"/>
                  </a:lnTo>
                </a:path>
              </a:pathLst>
            </a:custGeom>
            <a:ln w="19050">
              <a:solidFill>
                <a:srgbClr val="586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62960" y="4792979"/>
              <a:ext cx="1932939" cy="965200"/>
            </a:xfrm>
            <a:custGeom>
              <a:avLst/>
              <a:gdLst/>
              <a:ahLst/>
              <a:cxnLst/>
              <a:rect l="l" t="t" r="r" b="b"/>
              <a:pathLst>
                <a:path w="1932939" h="965200">
                  <a:moveTo>
                    <a:pt x="0" y="96520"/>
                  </a:moveTo>
                  <a:lnTo>
                    <a:pt x="7580" y="58935"/>
                  </a:lnTo>
                  <a:lnTo>
                    <a:pt x="28257" y="28257"/>
                  </a:lnTo>
                  <a:lnTo>
                    <a:pt x="58935" y="7580"/>
                  </a:lnTo>
                  <a:lnTo>
                    <a:pt x="96519" y="0"/>
                  </a:lnTo>
                  <a:lnTo>
                    <a:pt x="1836419" y="0"/>
                  </a:lnTo>
                  <a:lnTo>
                    <a:pt x="1874004" y="7580"/>
                  </a:lnTo>
                  <a:lnTo>
                    <a:pt x="1904682" y="28257"/>
                  </a:lnTo>
                  <a:lnTo>
                    <a:pt x="1925359" y="58935"/>
                  </a:lnTo>
                  <a:lnTo>
                    <a:pt x="1932939" y="96520"/>
                  </a:lnTo>
                  <a:lnTo>
                    <a:pt x="1932939" y="868680"/>
                  </a:lnTo>
                  <a:lnTo>
                    <a:pt x="1925359" y="906247"/>
                  </a:lnTo>
                  <a:lnTo>
                    <a:pt x="1904682" y="936928"/>
                  </a:lnTo>
                  <a:lnTo>
                    <a:pt x="1874004" y="957614"/>
                  </a:lnTo>
                  <a:lnTo>
                    <a:pt x="1836419" y="965200"/>
                  </a:lnTo>
                  <a:lnTo>
                    <a:pt x="96519" y="965200"/>
                  </a:lnTo>
                  <a:lnTo>
                    <a:pt x="58935" y="957614"/>
                  </a:lnTo>
                  <a:lnTo>
                    <a:pt x="28257" y="936928"/>
                  </a:lnTo>
                  <a:lnTo>
                    <a:pt x="7580" y="906247"/>
                  </a:lnTo>
                  <a:lnTo>
                    <a:pt x="0" y="868680"/>
                  </a:lnTo>
                  <a:lnTo>
                    <a:pt x="0" y="96520"/>
                  </a:lnTo>
                  <a:close/>
                </a:path>
              </a:pathLst>
            </a:custGeom>
            <a:ln w="19050">
              <a:solidFill>
                <a:srgbClr val="B88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590671" y="4773993"/>
            <a:ext cx="1478915" cy="9455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ctr">
              <a:lnSpc>
                <a:spcPct val="87200"/>
              </a:lnSpc>
              <a:spcBef>
                <a:spcPts val="440"/>
              </a:spcBef>
            </a:pPr>
            <a:r>
              <a:rPr sz="2200" spc="-150" dirty="0">
                <a:latin typeface="Trebuchet MS"/>
                <a:cs typeface="Trebuchet MS"/>
              </a:rPr>
              <a:t>Pertambanga </a:t>
            </a:r>
            <a:r>
              <a:rPr sz="2200" dirty="0">
                <a:latin typeface="Trebuchet MS"/>
                <a:cs typeface="Trebuchet MS"/>
              </a:rPr>
              <a:t>Dan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Sektor Lainnya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44820" y="363220"/>
            <a:ext cx="2059939" cy="2016760"/>
          </a:xfrm>
          <a:custGeom>
            <a:avLst/>
            <a:gdLst/>
            <a:ahLst/>
            <a:cxnLst/>
            <a:rect l="l" t="t" r="r" b="b"/>
            <a:pathLst>
              <a:path w="2059940" h="2016760">
                <a:moveTo>
                  <a:pt x="0" y="336168"/>
                </a:moveTo>
                <a:lnTo>
                  <a:pt x="3644" y="286489"/>
                </a:lnTo>
                <a:lnTo>
                  <a:pt x="14232" y="239074"/>
                </a:lnTo>
                <a:lnTo>
                  <a:pt x="31242" y="194443"/>
                </a:lnTo>
                <a:lnTo>
                  <a:pt x="54155" y="153115"/>
                </a:lnTo>
                <a:lnTo>
                  <a:pt x="82452" y="115612"/>
                </a:lnTo>
                <a:lnTo>
                  <a:pt x="115612" y="82452"/>
                </a:lnTo>
                <a:lnTo>
                  <a:pt x="153115" y="54155"/>
                </a:lnTo>
                <a:lnTo>
                  <a:pt x="194443" y="31242"/>
                </a:lnTo>
                <a:lnTo>
                  <a:pt x="239074" y="14232"/>
                </a:lnTo>
                <a:lnTo>
                  <a:pt x="286489" y="3644"/>
                </a:lnTo>
                <a:lnTo>
                  <a:pt x="336168" y="0"/>
                </a:lnTo>
                <a:lnTo>
                  <a:pt x="1723771" y="0"/>
                </a:lnTo>
                <a:lnTo>
                  <a:pt x="1773450" y="3644"/>
                </a:lnTo>
                <a:lnTo>
                  <a:pt x="1820865" y="14232"/>
                </a:lnTo>
                <a:lnTo>
                  <a:pt x="1865496" y="31242"/>
                </a:lnTo>
                <a:lnTo>
                  <a:pt x="1906824" y="54155"/>
                </a:lnTo>
                <a:lnTo>
                  <a:pt x="1944327" y="82452"/>
                </a:lnTo>
                <a:lnTo>
                  <a:pt x="1977487" y="115612"/>
                </a:lnTo>
                <a:lnTo>
                  <a:pt x="2005784" y="153115"/>
                </a:lnTo>
                <a:lnTo>
                  <a:pt x="2028697" y="194443"/>
                </a:lnTo>
                <a:lnTo>
                  <a:pt x="2045707" y="239074"/>
                </a:lnTo>
                <a:lnTo>
                  <a:pt x="2056295" y="286489"/>
                </a:lnTo>
                <a:lnTo>
                  <a:pt x="2059939" y="336168"/>
                </a:lnTo>
                <a:lnTo>
                  <a:pt x="2059939" y="1680590"/>
                </a:lnTo>
                <a:lnTo>
                  <a:pt x="2056295" y="1730270"/>
                </a:lnTo>
                <a:lnTo>
                  <a:pt x="2045707" y="1777685"/>
                </a:lnTo>
                <a:lnTo>
                  <a:pt x="2028697" y="1822316"/>
                </a:lnTo>
                <a:lnTo>
                  <a:pt x="2005784" y="1863644"/>
                </a:lnTo>
                <a:lnTo>
                  <a:pt x="1977487" y="1901147"/>
                </a:lnTo>
                <a:lnTo>
                  <a:pt x="1944327" y="1934307"/>
                </a:lnTo>
                <a:lnTo>
                  <a:pt x="1906824" y="1962604"/>
                </a:lnTo>
                <a:lnTo>
                  <a:pt x="1865496" y="1985517"/>
                </a:lnTo>
                <a:lnTo>
                  <a:pt x="1820865" y="2002527"/>
                </a:lnTo>
                <a:lnTo>
                  <a:pt x="1773450" y="2013115"/>
                </a:lnTo>
                <a:lnTo>
                  <a:pt x="1723771" y="2016759"/>
                </a:lnTo>
                <a:lnTo>
                  <a:pt x="336168" y="2016759"/>
                </a:lnTo>
                <a:lnTo>
                  <a:pt x="286489" y="2013115"/>
                </a:lnTo>
                <a:lnTo>
                  <a:pt x="239074" y="2002527"/>
                </a:lnTo>
                <a:lnTo>
                  <a:pt x="194443" y="1985517"/>
                </a:lnTo>
                <a:lnTo>
                  <a:pt x="153115" y="1962604"/>
                </a:lnTo>
                <a:lnTo>
                  <a:pt x="115612" y="1934307"/>
                </a:lnTo>
                <a:lnTo>
                  <a:pt x="82452" y="1901147"/>
                </a:lnTo>
                <a:lnTo>
                  <a:pt x="54155" y="1863644"/>
                </a:lnTo>
                <a:lnTo>
                  <a:pt x="31242" y="1822316"/>
                </a:lnTo>
                <a:lnTo>
                  <a:pt x="14232" y="1777685"/>
                </a:lnTo>
                <a:lnTo>
                  <a:pt x="3644" y="1730270"/>
                </a:lnTo>
                <a:lnTo>
                  <a:pt x="0" y="1680590"/>
                </a:lnTo>
                <a:lnTo>
                  <a:pt x="0" y="336168"/>
                </a:lnTo>
                <a:close/>
              </a:path>
            </a:pathLst>
          </a:custGeom>
          <a:ln w="19050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27140" y="581660"/>
            <a:ext cx="149987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600" b="1" spc="85" dirty="0">
                <a:latin typeface="Trebuchet MS"/>
                <a:cs typeface="Trebuchet MS"/>
              </a:rPr>
              <a:t>P2</a:t>
            </a:r>
            <a:endParaRPr sz="96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37200" y="2590800"/>
            <a:ext cx="2059939" cy="3141980"/>
          </a:xfrm>
          <a:custGeom>
            <a:avLst/>
            <a:gdLst/>
            <a:ahLst/>
            <a:cxnLst/>
            <a:rect l="l" t="t" r="r" b="b"/>
            <a:pathLst>
              <a:path w="2059940" h="3141979">
                <a:moveTo>
                  <a:pt x="0" y="343280"/>
                </a:moveTo>
                <a:lnTo>
                  <a:pt x="3133" y="296695"/>
                </a:lnTo>
                <a:lnTo>
                  <a:pt x="12260" y="252015"/>
                </a:lnTo>
                <a:lnTo>
                  <a:pt x="26973" y="209651"/>
                </a:lnTo>
                <a:lnTo>
                  <a:pt x="46862" y="170010"/>
                </a:lnTo>
                <a:lnTo>
                  <a:pt x="71520" y="133502"/>
                </a:lnTo>
                <a:lnTo>
                  <a:pt x="100536" y="100536"/>
                </a:lnTo>
                <a:lnTo>
                  <a:pt x="133502" y="71520"/>
                </a:lnTo>
                <a:lnTo>
                  <a:pt x="170010" y="46863"/>
                </a:lnTo>
                <a:lnTo>
                  <a:pt x="209651" y="26973"/>
                </a:lnTo>
                <a:lnTo>
                  <a:pt x="252015" y="12260"/>
                </a:lnTo>
                <a:lnTo>
                  <a:pt x="296695" y="3133"/>
                </a:lnTo>
                <a:lnTo>
                  <a:pt x="343280" y="0"/>
                </a:lnTo>
                <a:lnTo>
                  <a:pt x="1716658" y="0"/>
                </a:lnTo>
                <a:lnTo>
                  <a:pt x="1763244" y="3133"/>
                </a:lnTo>
                <a:lnTo>
                  <a:pt x="1807924" y="12260"/>
                </a:lnTo>
                <a:lnTo>
                  <a:pt x="1850288" y="26973"/>
                </a:lnTo>
                <a:lnTo>
                  <a:pt x="1889929" y="46862"/>
                </a:lnTo>
                <a:lnTo>
                  <a:pt x="1926437" y="71520"/>
                </a:lnTo>
                <a:lnTo>
                  <a:pt x="1959403" y="100536"/>
                </a:lnTo>
                <a:lnTo>
                  <a:pt x="1988419" y="133502"/>
                </a:lnTo>
                <a:lnTo>
                  <a:pt x="2013077" y="170010"/>
                </a:lnTo>
                <a:lnTo>
                  <a:pt x="2032966" y="209651"/>
                </a:lnTo>
                <a:lnTo>
                  <a:pt x="2047679" y="252015"/>
                </a:lnTo>
                <a:lnTo>
                  <a:pt x="2056806" y="296695"/>
                </a:lnTo>
                <a:lnTo>
                  <a:pt x="2059940" y="343280"/>
                </a:lnTo>
                <a:lnTo>
                  <a:pt x="2059940" y="2798699"/>
                </a:lnTo>
                <a:lnTo>
                  <a:pt x="2056806" y="2845284"/>
                </a:lnTo>
                <a:lnTo>
                  <a:pt x="2047679" y="2889964"/>
                </a:lnTo>
                <a:lnTo>
                  <a:pt x="2032966" y="2932328"/>
                </a:lnTo>
                <a:lnTo>
                  <a:pt x="2013077" y="2971969"/>
                </a:lnTo>
                <a:lnTo>
                  <a:pt x="1988419" y="3008477"/>
                </a:lnTo>
                <a:lnTo>
                  <a:pt x="1959403" y="3041443"/>
                </a:lnTo>
                <a:lnTo>
                  <a:pt x="1926437" y="3070459"/>
                </a:lnTo>
                <a:lnTo>
                  <a:pt x="1889929" y="3095117"/>
                </a:lnTo>
                <a:lnTo>
                  <a:pt x="1850288" y="3115006"/>
                </a:lnTo>
                <a:lnTo>
                  <a:pt x="1807924" y="3129719"/>
                </a:lnTo>
                <a:lnTo>
                  <a:pt x="1763244" y="3138846"/>
                </a:lnTo>
                <a:lnTo>
                  <a:pt x="1716658" y="3141980"/>
                </a:lnTo>
                <a:lnTo>
                  <a:pt x="343280" y="3141980"/>
                </a:lnTo>
                <a:lnTo>
                  <a:pt x="296695" y="3138846"/>
                </a:lnTo>
                <a:lnTo>
                  <a:pt x="252015" y="3129719"/>
                </a:lnTo>
                <a:lnTo>
                  <a:pt x="209651" y="3115006"/>
                </a:lnTo>
                <a:lnTo>
                  <a:pt x="170010" y="3095116"/>
                </a:lnTo>
                <a:lnTo>
                  <a:pt x="133502" y="3070459"/>
                </a:lnTo>
                <a:lnTo>
                  <a:pt x="100536" y="3041443"/>
                </a:lnTo>
                <a:lnTo>
                  <a:pt x="71520" y="3008477"/>
                </a:lnTo>
                <a:lnTo>
                  <a:pt x="46863" y="2971969"/>
                </a:lnTo>
                <a:lnTo>
                  <a:pt x="26973" y="2932328"/>
                </a:lnTo>
                <a:lnTo>
                  <a:pt x="12260" y="2889964"/>
                </a:lnTo>
                <a:lnTo>
                  <a:pt x="3133" y="2845284"/>
                </a:lnTo>
                <a:lnTo>
                  <a:pt x="0" y="2798699"/>
                </a:lnTo>
                <a:lnTo>
                  <a:pt x="0" y="343280"/>
                </a:lnTo>
                <a:close/>
              </a:path>
            </a:pathLst>
          </a:custGeom>
          <a:ln w="19050">
            <a:solidFill>
              <a:srgbClr val="B884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819775" y="3373120"/>
            <a:ext cx="149923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600" b="1" spc="85" dirty="0">
                <a:latin typeface="Trebuchet MS"/>
                <a:cs typeface="Trebuchet MS"/>
              </a:rPr>
              <a:t>P3</a:t>
            </a:r>
            <a:endParaRPr sz="96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47659" y="370840"/>
            <a:ext cx="3764279" cy="2016760"/>
          </a:xfrm>
          <a:custGeom>
            <a:avLst/>
            <a:gdLst/>
            <a:ahLst/>
            <a:cxnLst/>
            <a:rect l="l" t="t" r="r" b="b"/>
            <a:pathLst>
              <a:path w="3764279" h="2016760">
                <a:moveTo>
                  <a:pt x="0" y="336169"/>
                </a:moveTo>
                <a:lnTo>
                  <a:pt x="3644" y="286489"/>
                </a:lnTo>
                <a:lnTo>
                  <a:pt x="14232" y="239074"/>
                </a:lnTo>
                <a:lnTo>
                  <a:pt x="31242" y="194443"/>
                </a:lnTo>
                <a:lnTo>
                  <a:pt x="54155" y="153115"/>
                </a:lnTo>
                <a:lnTo>
                  <a:pt x="82452" y="115612"/>
                </a:lnTo>
                <a:lnTo>
                  <a:pt x="115612" y="82452"/>
                </a:lnTo>
                <a:lnTo>
                  <a:pt x="153115" y="54155"/>
                </a:lnTo>
                <a:lnTo>
                  <a:pt x="194443" y="31242"/>
                </a:lnTo>
                <a:lnTo>
                  <a:pt x="239074" y="14232"/>
                </a:lnTo>
                <a:lnTo>
                  <a:pt x="286489" y="3644"/>
                </a:lnTo>
                <a:lnTo>
                  <a:pt x="336169" y="0"/>
                </a:lnTo>
                <a:lnTo>
                  <a:pt x="3428111" y="0"/>
                </a:lnTo>
                <a:lnTo>
                  <a:pt x="3477790" y="3644"/>
                </a:lnTo>
                <a:lnTo>
                  <a:pt x="3525205" y="14232"/>
                </a:lnTo>
                <a:lnTo>
                  <a:pt x="3569836" y="31242"/>
                </a:lnTo>
                <a:lnTo>
                  <a:pt x="3611164" y="54155"/>
                </a:lnTo>
                <a:lnTo>
                  <a:pt x="3648667" y="82452"/>
                </a:lnTo>
                <a:lnTo>
                  <a:pt x="3681827" y="115612"/>
                </a:lnTo>
                <a:lnTo>
                  <a:pt x="3710124" y="153115"/>
                </a:lnTo>
                <a:lnTo>
                  <a:pt x="3733037" y="194443"/>
                </a:lnTo>
                <a:lnTo>
                  <a:pt x="3750047" y="239074"/>
                </a:lnTo>
                <a:lnTo>
                  <a:pt x="3760635" y="286489"/>
                </a:lnTo>
                <a:lnTo>
                  <a:pt x="3764280" y="336169"/>
                </a:lnTo>
                <a:lnTo>
                  <a:pt x="3764280" y="1680590"/>
                </a:lnTo>
                <a:lnTo>
                  <a:pt x="3760635" y="1730270"/>
                </a:lnTo>
                <a:lnTo>
                  <a:pt x="3750047" y="1777685"/>
                </a:lnTo>
                <a:lnTo>
                  <a:pt x="3733037" y="1822316"/>
                </a:lnTo>
                <a:lnTo>
                  <a:pt x="3710124" y="1863644"/>
                </a:lnTo>
                <a:lnTo>
                  <a:pt x="3681827" y="1901147"/>
                </a:lnTo>
                <a:lnTo>
                  <a:pt x="3648667" y="1934307"/>
                </a:lnTo>
                <a:lnTo>
                  <a:pt x="3611164" y="1962604"/>
                </a:lnTo>
                <a:lnTo>
                  <a:pt x="3569836" y="1985517"/>
                </a:lnTo>
                <a:lnTo>
                  <a:pt x="3525205" y="2002527"/>
                </a:lnTo>
                <a:lnTo>
                  <a:pt x="3477790" y="2013115"/>
                </a:lnTo>
                <a:lnTo>
                  <a:pt x="3428111" y="2016760"/>
                </a:lnTo>
                <a:lnTo>
                  <a:pt x="336169" y="2016760"/>
                </a:lnTo>
                <a:lnTo>
                  <a:pt x="286489" y="2013115"/>
                </a:lnTo>
                <a:lnTo>
                  <a:pt x="239074" y="2002527"/>
                </a:lnTo>
                <a:lnTo>
                  <a:pt x="194443" y="1985517"/>
                </a:lnTo>
                <a:lnTo>
                  <a:pt x="153115" y="1962604"/>
                </a:lnTo>
                <a:lnTo>
                  <a:pt x="115612" y="1934307"/>
                </a:lnTo>
                <a:lnTo>
                  <a:pt x="82452" y="1901147"/>
                </a:lnTo>
                <a:lnTo>
                  <a:pt x="54155" y="1863644"/>
                </a:lnTo>
                <a:lnTo>
                  <a:pt x="31242" y="1822316"/>
                </a:lnTo>
                <a:lnTo>
                  <a:pt x="14232" y="1777685"/>
                </a:lnTo>
                <a:lnTo>
                  <a:pt x="3644" y="1730270"/>
                </a:lnTo>
                <a:lnTo>
                  <a:pt x="0" y="1680590"/>
                </a:lnTo>
                <a:lnTo>
                  <a:pt x="0" y="336169"/>
                </a:lnTo>
                <a:close/>
              </a:path>
            </a:pathLst>
          </a:custGeom>
          <a:ln w="19050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301101" y="287020"/>
            <a:ext cx="306070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u="sng" spc="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PAJAK</a:t>
            </a:r>
            <a:r>
              <a:rPr sz="2800" b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3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DAERAH</a:t>
            </a:r>
            <a:endParaRPr sz="2800">
              <a:latin typeface="Trebuchet MS"/>
              <a:cs typeface="Trebuchet MS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2800" spc="-45" dirty="0">
                <a:latin typeface="Trebuchet MS"/>
                <a:cs typeface="Trebuchet MS"/>
              </a:rPr>
              <a:t>Diatur</a:t>
            </a:r>
            <a:r>
              <a:rPr sz="2800" spc="-110" dirty="0">
                <a:latin typeface="Trebuchet MS"/>
                <a:cs typeface="Trebuchet MS"/>
              </a:rPr>
              <a:t> </a:t>
            </a:r>
            <a:r>
              <a:rPr sz="2800" spc="-175" dirty="0">
                <a:latin typeface="Trebuchet MS"/>
                <a:cs typeface="Trebuchet MS"/>
              </a:rPr>
              <a:t>di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160" dirty="0">
                <a:latin typeface="Trebuchet MS"/>
                <a:cs typeface="Trebuchet MS"/>
              </a:rPr>
              <a:t>UU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210" dirty="0">
                <a:latin typeface="Trebuchet MS"/>
                <a:cs typeface="Trebuchet MS"/>
              </a:rPr>
              <a:t>No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28 </a:t>
            </a:r>
            <a:r>
              <a:rPr sz="2800" spc="-204" dirty="0">
                <a:latin typeface="Trebuchet MS"/>
                <a:cs typeface="Trebuchet MS"/>
              </a:rPr>
              <a:t>Tahun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2009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40" dirty="0">
                <a:latin typeface="Trebuchet MS"/>
                <a:cs typeface="Trebuchet MS"/>
              </a:rPr>
              <a:t>tentang </a:t>
            </a:r>
            <a:r>
              <a:rPr sz="2800" spc="160" dirty="0">
                <a:latin typeface="Trebuchet MS"/>
                <a:cs typeface="Trebuchet MS"/>
              </a:rPr>
              <a:t>PDRD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stdt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160" dirty="0">
                <a:latin typeface="Trebuchet MS"/>
                <a:cs typeface="Trebuchet MS"/>
              </a:rPr>
              <a:t>UU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204" dirty="0">
                <a:latin typeface="Trebuchet MS"/>
                <a:cs typeface="Trebuchet MS"/>
              </a:rPr>
              <a:t>No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1 </a:t>
            </a:r>
            <a:r>
              <a:rPr sz="2800" spc="-55" dirty="0">
                <a:latin typeface="Trebuchet MS"/>
                <a:cs typeface="Trebuchet MS"/>
              </a:rPr>
              <a:t>2022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160" dirty="0">
                <a:latin typeface="Trebuchet MS"/>
                <a:cs typeface="Trebuchet MS"/>
              </a:rPr>
              <a:t>UU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145" dirty="0">
                <a:latin typeface="Trebuchet MS"/>
                <a:cs typeface="Trebuchet MS"/>
              </a:rPr>
              <a:t>HKPD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40040" y="2583179"/>
            <a:ext cx="3766820" cy="3091180"/>
          </a:xfrm>
          <a:custGeom>
            <a:avLst/>
            <a:gdLst/>
            <a:ahLst/>
            <a:cxnLst/>
            <a:rect l="l" t="t" r="r" b="b"/>
            <a:pathLst>
              <a:path w="3766820" h="3091179">
                <a:moveTo>
                  <a:pt x="0" y="515239"/>
                </a:moveTo>
                <a:lnTo>
                  <a:pt x="2105" y="468334"/>
                </a:lnTo>
                <a:lnTo>
                  <a:pt x="8299" y="422611"/>
                </a:lnTo>
                <a:lnTo>
                  <a:pt x="18401" y="378251"/>
                </a:lnTo>
                <a:lnTo>
                  <a:pt x="32229" y="335435"/>
                </a:lnTo>
                <a:lnTo>
                  <a:pt x="49600" y="294347"/>
                </a:lnTo>
                <a:lnTo>
                  <a:pt x="70334" y="255166"/>
                </a:lnTo>
                <a:lnTo>
                  <a:pt x="94248" y="218075"/>
                </a:lnTo>
                <a:lnTo>
                  <a:pt x="121161" y="183257"/>
                </a:lnTo>
                <a:lnTo>
                  <a:pt x="150891" y="150891"/>
                </a:lnTo>
                <a:lnTo>
                  <a:pt x="183257" y="121161"/>
                </a:lnTo>
                <a:lnTo>
                  <a:pt x="218075" y="94248"/>
                </a:lnTo>
                <a:lnTo>
                  <a:pt x="255166" y="70334"/>
                </a:lnTo>
                <a:lnTo>
                  <a:pt x="294347" y="49600"/>
                </a:lnTo>
                <a:lnTo>
                  <a:pt x="335435" y="32229"/>
                </a:lnTo>
                <a:lnTo>
                  <a:pt x="378251" y="18401"/>
                </a:lnTo>
                <a:lnTo>
                  <a:pt x="422611" y="8299"/>
                </a:lnTo>
                <a:lnTo>
                  <a:pt x="468334" y="2105"/>
                </a:lnTo>
                <a:lnTo>
                  <a:pt x="515238" y="0"/>
                </a:lnTo>
                <a:lnTo>
                  <a:pt x="3251580" y="0"/>
                </a:lnTo>
                <a:lnTo>
                  <a:pt x="3298485" y="2105"/>
                </a:lnTo>
                <a:lnTo>
                  <a:pt x="3344208" y="8299"/>
                </a:lnTo>
                <a:lnTo>
                  <a:pt x="3388568" y="18401"/>
                </a:lnTo>
                <a:lnTo>
                  <a:pt x="3431384" y="32229"/>
                </a:lnTo>
                <a:lnTo>
                  <a:pt x="3472472" y="49600"/>
                </a:lnTo>
                <a:lnTo>
                  <a:pt x="3511653" y="70334"/>
                </a:lnTo>
                <a:lnTo>
                  <a:pt x="3548744" y="94248"/>
                </a:lnTo>
                <a:lnTo>
                  <a:pt x="3583562" y="121161"/>
                </a:lnTo>
                <a:lnTo>
                  <a:pt x="3615928" y="150891"/>
                </a:lnTo>
                <a:lnTo>
                  <a:pt x="3645658" y="183257"/>
                </a:lnTo>
                <a:lnTo>
                  <a:pt x="3672571" y="218075"/>
                </a:lnTo>
                <a:lnTo>
                  <a:pt x="3696485" y="255166"/>
                </a:lnTo>
                <a:lnTo>
                  <a:pt x="3717219" y="294347"/>
                </a:lnTo>
                <a:lnTo>
                  <a:pt x="3734590" y="335435"/>
                </a:lnTo>
                <a:lnTo>
                  <a:pt x="3748418" y="378251"/>
                </a:lnTo>
                <a:lnTo>
                  <a:pt x="3758520" y="422611"/>
                </a:lnTo>
                <a:lnTo>
                  <a:pt x="3764714" y="468334"/>
                </a:lnTo>
                <a:lnTo>
                  <a:pt x="3766819" y="515239"/>
                </a:lnTo>
                <a:lnTo>
                  <a:pt x="3766819" y="2575941"/>
                </a:lnTo>
                <a:lnTo>
                  <a:pt x="3764714" y="2622845"/>
                </a:lnTo>
                <a:lnTo>
                  <a:pt x="3758520" y="2668568"/>
                </a:lnTo>
                <a:lnTo>
                  <a:pt x="3748418" y="2712928"/>
                </a:lnTo>
                <a:lnTo>
                  <a:pt x="3734590" y="2755744"/>
                </a:lnTo>
                <a:lnTo>
                  <a:pt x="3717219" y="2796832"/>
                </a:lnTo>
                <a:lnTo>
                  <a:pt x="3696485" y="2836013"/>
                </a:lnTo>
                <a:lnTo>
                  <a:pt x="3672571" y="2873104"/>
                </a:lnTo>
                <a:lnTo>
                  <a:pt x="3645658" y="2907922"/>
                </a:lnTo>
                <a:lnTo>
                  <a:pt x="3615928" y="2940288"/>
                </a:lnTo>
                <a:lnTo>
                  <a:pt x="3583562" y="2970018"/>
                </a:lnTo>
                <a:lnTo>
                  <a:pt x="3548744" y="2996931"/>
                </a:lnTo>
                <a:lnTo>
                  <a:pt x="3511653" y="3020845"/>
                </a:lnTo>
                <a:lnTo>
                  <a:pt x="3472472" y="3041579"/>
                </a:lnTo>
                <a:lnTo>
                  <a:pt x="3431384" y="3058950"/>
                </a:lnTo>
                <a:lnTo>
                  <a:pt x="3388568" y="3072778"/>
                </a:lnTo>
                <a:lnTo>
                  <a:pt x="3344208" y="3082880"/>
                </a:lnTo>
                <a:lnTo>
                  <a:pt x="3298485" y="3089074"/>
                </a:lnTo>
                <a:lnTo>
                  <a:pt x="3251580" y="3091180"/>
                </a:lnTo>
                <a:lnTo>
                  <a:pt x="515238" y="3091180"/>
                </a:lnTo>
                <a:lnTo>
                  <a:pt x="468334" y="3089074"/>
                </a:lnTo>
                <a:lnTo>
                  <a:pt x="422611" y="3082880"/>
                </a:lnTo>
                <a:lnTo>
                  <a:pt x="378251" y="3072778"/>
                </a:lnTo>
                <a:lnTo>
                  <a:pt x="335435" y="3058950"/>
                </a:lnTo>
                <a:lnTo>
                  <a:pt x="294347" y="3041579"/>
                </a:lnTo>
                <a:lnTo>
                  <a:pt x="255166" y="3020845"/>
                </a:lnTo>
                <a:lnTo>
                  <a:pt x="218075" y="2996931"/>
                </a:lnTo>
                <a:lnTo>
                  <a:pt x="183257" y="2970018"/>
                </a:lnTo>
                <a:lnTo>
                  <a:pt x="150891" y="2940288"/>
                </a:lnTo>
                <a:lnTo>
                  <a:pt x="121161" y="2907922"/>
                </a:lnTo>
                <a:lnTo>
                  <a:pt x="94248" y="2873104"/>
                </a:lnTo>
                <a:lnTo>
                  <a:pt x="70334" y="2836013"/>
                </a:lnTo>
                <a:lnTo>
                  <a:pt x="49600" y="2796832"/>
                </a:lnTo>
                <a:lnTo>
                  <a:pt x="32229" y="2755744"/>
                </a:lnTo>
                <a:lnTo>
                  <a:pt x="18401" y="2712928"/>
                </a:lnTo>
                <a:lnTo>
                  <a:pt x="8299" y="2668568"/>
                </a:lnTo>
                <a:lnTo>
                  <a:pt x="2105" y="2622845"/>
                </a:lnTo>
                <a:lnTo>
                  <a:pt x="0" y="2575941"/>
                </a:lnTo>
                <a:lnTo>
                  <a:pt x="0" y="515239"/>
                </a:lnTo>
                <a:close/>
              </a:path>
            </a:pathLst>
          </a:custGeom>
          <a:ln w="19049">
            <a:solidFill>
              <a:srgbClr val="B884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348726" y="2825115"/>
            <a:ext cx="294894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u="sng" spc="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PAJAK</a:t>
            </a:r>
            <a:r>
              <a:rPr sz="2800" b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229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PUSAT</a:t>
            </a:r>
            <a:endParaRPr sz="28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45" dirty="0">
                <a:latin typeface="Trebuchet MS"/>
                <a:cs typeface="Trebuchet MS"/>
              </a:rPr>
              <a:t>Diatur</a:t>
            </a:r>
            <a:r>
              <a:rPr sz="2800" spc="-110" dirty="0">
                <a:latin typeface="Trebuchet MS"/>
                <a:cs typeface="Trebuchet MS"/>
              </a:rPr>
              <a:t> </a:t>
            </a:r>
            <a:r>
              <a:rPr sz="2800" spc="-175" dirty="0">
                <a:latin typeface="Trebuchet MS"/>
                <a:cs typeface="Trebuchet MS"/>
              </a:rPr>
              <a:t>di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160" dirty="0">
                <a:latin typeface="Trebuchet MS"/>
                <a:cs typeface="Trebuchet MS"/>
              </a:rPr>
              <a:t>UU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210" dirty="0">
                <a:latin typeface="Trebuchet MS"/>
                <a:cs typeface="Trebuchet MS"/>
              </a:rPr>
              <a:t>No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40" dirty="0">
                <a:latin typeface="Trebuchet MS"/>
                <a:cs typeface="Trebuchet MS"/>
              </a:rPr>
              <a:t>12 </a:t>
            </a:r>
            <a:r>
              <a:rPr sz="2800" spc="-204" dirty="0">
                <a:latin typeface="Trebuchet MS"/>
                <a:cs typeface="Trebuchet MS"/>
              </a:rPr>
              <a:t>Tahun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1985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Trebuchet MS"/>
                <a:cs typeface="Trebuchet MS"/>
              </a:rPr>
              <a:t>tentang </a:t>
            </a:r>
            <a:r>
              <a:rPr sz="2800" spc="-20" dirty="0">
                <a:latin typeface="Trebuchet MS"/>
                <a:cs typeface="Trebuchet MS"/>
              </a:rPr>
              <a:t>PBB</a:t>
            </a:r>
            <a:r>
              <a:rPr sz="2800" spc="-18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stdtd</a:t>
            </a:r>
            <a:endParaRPr sz="2800">
              <a:latin typeface="Trebuchet MS"/>
              <a:cs typeface="Trebuchet MS"/>
            </a:endParaRPr>
          </a:p>
          <a:p>
            <a:pPr marL="238125" marR="227965" algn="ctr">
              <a:lnSpc>
                <a:spcPct val="100000"/>
              </a:lnSpc>
              <a:spcBef>
                <a:spcPts val="5"/>
              </a:spcBef>
            </a:pPr>
            <a:r>
              <a:rPr sz="2800" spc="160" dirty="0">
                <a:latin typeface="Trebuchet MS"/>
                <a:cs typeface="Trebuchet MS"/>
              </a:rPr>
              <a:t>UU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-35" dirty="0">
                <a:latin typeface="Trebuchet MS"/>
                <a:cs typeface="Trebuchet MS"/>
              </a:rPr>
              <a:t>No.</a:t>
            </a:r>
            <a:r>
              <a:rPr sz="2800" spc="-335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Trebuchet MS"/>
                <a:cs typeface="Trebuchet MS"/>
              </a:rPr>
              <a:t>12</a:t>
            </a:r>
            <a:r>
              <a:rPr sz="2800" spc="-405" dirty="0">
                <a:latin typeface="Trebuchet MS"/>
                <a:cs typeface="Trebuchet MS"/>
              </a:rPr>
              <a:t> </a:t>
            </a:r>
            <a:r>
              <a:rPr sz="2800" spc="-185" dirty="0">
                <a:latin typeface="Trebuchet MS"/>
                <a:cs typeface="Trebuchet MS"/>
              </a:rPr>
              <a:t>Tahun </a:t>
            </a:r>
            <a:r>
              <a:rPr sz="2800" spc="-20" dirty="0">
                <a:latin typeface="Trebuchet MS"/>
                <a:cs typeface="Trebuchet MS"/>
              </a:rPr>
              <a:t>1994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26459" y="6080759"/>
            <a:ext cx="5181600" cy="436880"/>
          </a:xfrm>
          <a:prstGeom prst="rect">
            <a:avLst/>
          </a:prstGeom>
          <a:ln w="19050">
            <a:solidFill>
              <a:srgbClr val="8E736A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600"/>
              </a:spcBef>
            </a:pPr>
            <a:r>
              <a:rPr sz="1800" spc="-85" dirty="0">
                <a:latin typeface="Trebuchet MS"/>
                <a:cs typeface="Trebuchet MS"/>
              </a:rPr>
              <a:t>Per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65" dirty="0">
                <a:latin typeface="Trebuchet MS"/>
                <a:cs typeface="Trebuchet MS"/>
              </a:rPr>
              <a:t>Januari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2014,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sektor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P2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dikelola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Pemda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932796" y="1272413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5">
                <a:moveTo>
                  <a:pt x="18618" y="0"/>
                </a:moveTo>
                <a:lnTo>
                  <a:pt x="4699" y="0"/>
                </a:lnTo>
                <a:lnTo>
                  <a:pt x="1524" y="3048"/>
                </a:lnTo>
                <a:lnTo>
                  <a:pt x="1405" y="17145"/>
                </a:lnTo>
                <a:lnTo>
                  <a:pt x="253" y="23113"/>
                </a:lnTo>
                <a:lnTo>
                  <a:pt x="63" y="24257"/>
                </a:lnTo>
                <a:lnTo>
                  <a:pt x="0" y="24637"/>
                </a:lnTo>
                <a:lnTo>
                  <a:pt x="1016" y="26288"/>
                </a:lnTo>
                <a:lnTo>
                  <a:pt x="2667" y="26542"/>
                </a:lnTo>
                <a:lnTo>
                  <a:pt x="4318" y="26924"/>
                </a:lnTo>
                <a:lnTo>
                  <a:pt x="5842" y="25908"/>
                </a:lnTo>
                <a:lnTo>
                  <a:pt x="6135" y="24637"/>
                </a:lnTo>
                <a:lnTo>
                  <a:pt x="7747" y="17145"/>
                </a:lnTo>
                <a:lnTo>
                  <a:pt x="7845" y="6223"/>
                </a:lnTo>
                <a:lnTo>
                  <a:pt x="4699" y="6223"/>
                </a:lnTo>
                <a:lnTo>
                  <a:pt x="7874" y="3048"/>
                </a:lnTo>
                <a:lnTo>
                  <a:pt x="20700" y="3048"/>
                </a:lnTo>
                <a:lnTo>
                  <a:pt x="20700" y="2539"/>
                </a:lnTo>
                <a:lnTo>
                  <a:pt x="19430" y="508"/>
                </a:lnTo>
                <a:lnTo>
                  <a:pt x="18618" y="0"/>
                </a:lnTo>
                <a:close/>
              </a:path>
              <a:path w="20954" h="27305">
                <a:moveTo>
                  <a:pt x="7874" y="3048"/>
                </a:moveTo>
                <a:lnTo>
                  <a:pt x="4699" y="6223"/>
                </a:lnTo>
                <a:lnTo>
                  <a:pt x="7845" y="6223"/>
                </a:lnTo>
                <a:lnTo>
                  <a:pt x="7874" y="3048"/>
                </a:lnTo>
                <a:close/>
              </a:path>
              <a:path w="20954" h="27305">
                <a:moveTo>
                  <a:pt x="20700" y="3048"/>
                </a:moveTo>
                <a:lnTo>
                  <a:pt x="7874" y="3048"/>
                </a:lnTo>
                <a:lnTo>
                  <a:pt x="7845" y="6223"/>
                </a:lnTo>
                <a:lnTo>
                  <a:pt x="18414" y="6223"/>
                </a:lnTo>
                <a:lnTo>
                  <a:pt x="19430" y="5714"/>
                </a:lnTo>
                <a:lnTo>
                  <a:pt x="20700" y="3683"/>
                </a:lnTo>
                <a:lnTo>
                  <a:pt x="2070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93078" y="2599817"/>
            <a:ext cx="234315" cy="13970"/>
          </a:xfrm>
          <a:custGeom>
            <a:avLst/>
            <a:gdLst/>
            <a:ahLst/>
            <a:cxnLst/>
            <a:rect l="l" t="t" r="r" b="b"/>
            <a:pathLst>
              <a:path w="234315" h="13969">
                <a:moveTo>
                  <a:pt x="231754" y="11557"/>
                </a:moveTo>
                <a:lnTo>
                  <a:pt x="121793" y="11557"/>
                </a:lnTo>
                <a:lnTo>
                  <a:pt x="175641" y="13081"/>
                </a:lnTo>
                <a:lnTo>
                  <a:pt x="226441" y="13588"/>
                </a:lnTo>
                <a:lnTo>
                  <a:pt x="229616" y="13588"/>
                </a:lnTo>
                <a:lnTo>
                  <a:pt x="231754" y="11557"/>
                </a:lnTo>
                <a:close/>
              </a:path>
              <a:path w="234315" h="13969">
                <a:moveTo>
                  <a:pt x="121920" y="0"/>
                </a:moveTo>
                <a:lnTo>
                  <a:pt x="64643" y="0"/>
                </a:lnTo>
                <a:lnTo>
                  <a:pt x="2031" y="2540"/>
                </a:lnTo>
                <a:lnTo>
                  <a:pt x="0" y="4699"/>
                </a:lnTo>
                <a:lnTo>
                  <a:pt x="126" y="9906"/>
                </a:lnTo>
                <a:lnTo>
                  <a:pt x="2039" y="11937"/>
                </a:lnTo>
                <a:lnTo>
                  <a:pt x="2158" y="12065"/>
                </a:lnTo>
                <a:lnTo>
                  <a:pt x="4825" y="11937"/>
                </a:lnTo>
                <a:lnTo>
                  <a:pt x="231754" y="11557"/>
                </a:lnTo>
                <a:lnTo>
                  <a:pt x="232155" y="11175"/>
                </a:lnTo>
                <a:lnTo>
                  <a:pt x="232282" y="4953"/>
                </a:lnTo>
                <a:lnTo>
                  <a:pt x="229984" y="2540"/>
                </a:lnTo>
                <a:lnTo>
                  <a:pt x="229863" y="2412"/>
                </a:lnTo>
                <a:lnTo>
                  <a:pt x="233952" y="2412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3026056" y="647700"/>
            <a:ext cx="6283325" cy="11779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TAHUN PAJAK, SAAT, DAN TEMPAT</a:t>
            </a:r>
          </a:p>
          <a:p>
            <a:pPr algn="ctr"/>
            <a:r>
              <a:rPr lang="en-US" sz="1800" b="1">
                <a:latin typeface="Arial" panose="020B0604020202020204" pitchFamily="34" charset="0"/>
              </a:rPr>
              <a:t>YANG MENENTUKAN PAJAK TERUTANG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822856" y="2463800"/>
            <a:ext cx="7299325" cy="1019175"/>
          </a:xfrm>
          <a:prstGeom prst="roundRect">
            <a:avLst>
              <a:gd name="adj" fmla="val 12477"/>
            </a:avLst>
          </a:prstGeom>
          <a:solidFill>
            <a:srgbClr val="FF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91118" y="2516187"/>
            <a:ext cx="70278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>
                <a:latin typeface="Arial" panose="020B0604020202020204" pitchFamily="34" charset="0"/>
              </a:rPr>
              <a:t>Tahun Pajak</a:t>
            </a:r>
            <a:endParaRPr lang="en-US" sz="1600" b="1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</a:rPr>
              <a:t>Adalah jangka waktu satu tahun takwim, yaitu dari tanggal 1 Januari s/d 31 Desember.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822856" y="3663950"/>
            <a:ext cx="7299325" cy="1019175"/>
          </a:xfrm>
          <a:prstGeom prst="roundRect">
            <a:avLst>
              <a:gd name="adj" fmla="val 12477"/>
            </a:avLst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795868" y="3675062"/>
            <a:ext cx="723106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>
                <a:latin typeface="Arial" panose="020B0604020202020204" pitchFamily="34" charset="0"/>
              </a:rPr>
              <a:t>Saat yang menentukan pajak terutang</a:t>
            </a:r>
          </a:p>
          <a:p>
            <a:pPr lvl="1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</a:rPr>
              <a:t>Adalah menurut keadaan Objek pajak pada tanggal 1 Januari.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2822856" y="4864100"/>
            <a:ext cx="7299325" cy="1590675"/>
          </a:xfrm>
          <a:prstGeom prst="roundRect">
            <a:avLst>
              <a:gd name="adj" fmla="val 12477"/>
            </a:avLst>
          </a:prstGeom>
          <a:solidFill>
            <a:srgbClr val="BB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206906" y="4941887"/>
            <a:ext cx="79216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5175" indent="-19367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600" b="1" u="sng">
                <a:latin typeface="Arial" panose="020B0604020202020204" pitchFamily="34" charset="0"/>
              </a:rPr>
              <a:t>Tempat Pajak Terutang</a:t>
            </a:r>
            <a:r>
              <a:rPr lang="en-US" sz="1600" u="sng">
                <a:latin typeface="Arial" panose="020B0604020202020204" pitchFamily="34" charset="0"/>
              </a:rPr>
              <a:t> :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600">
                <a:latin typeface="Arial" panose="020B0604020202020204" pitchFamily="34" charset="0"/>
              </a:rPr>
              <a:t>untuk daerah Jakarta, di wilayah DKI Jakarta;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600">
                <a:latin typeface="Arial" panose="020B0604020202020204" pitchFamily="34" charset="0"/>
              </a:rPr>
              <a:t>untuk daerah lainnya, di wilayah Kabupaten/Kota;</a:t>
            </a:r>
          </a:p>
          <a:p>
            <a:pPr lvl="1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</a:rPr>
              <a:t>	yang meliputi letak Objek pajak.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002118" y="2058987"/>
            <a:ext cx="203200" cy="342900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002118" y="2058987"/>
            <a:ext cx="4267200" cy="11430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066118" y="1830387"/>
            <a:ext cx="203200" cy="22860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2205318" y="2801937"/>
            <a:ext cx="508000" cy="285750"/>
          </a:xfrm>
          <a:prstGeom prst="rightArrow">
            <a:avLst>
              <a:gd name="adj1" fmla="val 50000"/>
              <a:gd name="adj2" fmla="val 88930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2205318" y="5259387"/>
            <a:ext cx="508000" cy="285750"/>
          </a:xfrm>
          <a:prstGeom prst="rightArrow">
            <a:avLst>
              <a:gd name="adj1" fmla="val 50000"/>
              <a:gd name="adj2" fmla="val 88930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2205318" y="4002087"/>
            <a:ext cx="508000" cy="285750"/>
          </a:xfrm>
          <a:prstGeom prst="rightArrow">
            <a:avLst>
              <a:gd name="adj1" fmla="val 50000"/>
              <a:gd name="adj2" fmla="val 88930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19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63153" y="838200"/>
            <a:ext cx="6284913" cy="852488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</a:rPr>
              <a:t>PENDATAAN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759169" y="2376488"/>
            <a:ext cx="7297737" cy="509587"/>
          </a:xfrm>
          <a:prstGeom prst="roundRect">
            <a:avLst>
              <a:gd name="adj" fmla="val 12477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079969" y="3576638"/>
            <a:ext cx="4667250" cy="2366962"/>
          </a:xfrm>
          <a:prstGeom prst="roundRect">
            <a:avLst>
              <a:gd name="adj" fmla="val 12477"/>
            </a:avLst>
          </a:prstGeom>
          <a:solidFill>
            <a:srgbClr val="BB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6200000" flipH="1">
            <a:off x="6143719" y="2465388"/>
            <a:ext cx="342900" cy="1422400"/>
          </a:xfrm>
          <a:prstGeom prst="rightArrow">
            <a:avLst>
              <a:gd name="adj1" fmla="val 75000"/>
              <a:gd name="adj2" fmla="val 58426"/>
            </a:avLst>
          </a:prstGeom>
          <a:solidFill>
            <a:srgbClr val="008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09714" y="1306513"/>
            <a:ext cx="3960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err="1">
                <a:latin typeface="Arial" panose="020B0604020202020204" pitchFamily="34" charset="0"/>
              </a:rPr>
              <a:t>Pasal</a:t>
            </a:r>
            <a:r>
              <a:rPr lang="en-US" sz="1600" b="1" dirty="0">
                <a:latin typeface="Arial" panose="020B0604020202020204" pitchFamily="34" charset="0"/>
              </a:rPr>
              <a:t> 9  </a:t>
            </a:r>
            <a:r>
              <a:rPr lang="en-US" sz="1600" b="1" dirty="0" err="1">
                <a:latin typeface="Arial" panose="020B0604020202020204" pitchFamily="34" charset="0"/>
              </a:rPr>
              <a:t>ayat</a:t>
            </a:r>
            <a:r>
              <a:rPr lang="en-US" sz="1600" b="1" dirty="0">
                <a:latin typeface="Arial" panose="020B0604020202020204" pitchFamily="34" charset="0"/>
              </a:rPr>
              <a:t> (1), (2), (3)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02825" y="2402868"/>
            <a:ext cx="702468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b="1" dirty="0">
                <a:latin typeface="Arial" panose="020B0604020202020204" pitchFamily="34" charset="0"/>
              </a:rPr>
              <a:t>WAJIB PAJAK MENGISI SPOP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33023" y="3764897"/>
            <a:ext cx="44704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5175" indent="-19367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" panose="020B0604020202020204" pitchFamily="34" charset="0"/>
              </a:rPr>
              <a:t>JELAS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" panose="020B0604020202020204" pitchFamily="34" charset="0"/>
              </a:rPr>
              <a:t>BENAR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" panose="020B0604020202020204" pitchFamily="34" charset="0"/>
              </a:rPr>
              <a:t>LENGKAP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Arial" panose="020B0604020202020204" pitchFamily="34" charset="0"/>
              </a:rPr>
              <a:t>DITANDATANGANI</a:t>
            </a:r>
          </a:p>
        </p:txBody>
      </p:sp>
    </p:spTree>
    <p:extLst>
      <p:ext uri="{BB962C8B-B14F-4D97-AF65-F5344CB8AC3E}">
        <p14:creationId xmlns:p14="http://schemas.microsoft.com/office/powerpoint/2010/main" val="1214849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146612" y="365125"/>
            <a:ext cx="6284913" cy="852488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</a:rPr>
              <a:t>PENERBITAN KETETAPAN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61075" y="1331913"/>
            <a:ext cx="3556000" cy="509587"/>
          </a:xfrm>
          <a:prstGeom prst="roundRect">
            <a:avLst>
              <a:gd name="adj" fmla="val 12477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96275" y="4189413"/>
            <a:ext cx="3576637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>
                <a:latin typeface="Arial" panose="020B0604020202020204" pitchFamily="34" charset="0"/>
              </a:rPr>
              <a:t>SPPT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92512" y="5275263"/>
            <a:ext cx="3884613" cy="571500"/>
          </a:xfrm>
          <a:prstGeom prst="rect">
            <a:avLst/>
          </a:prstGeom>
          <a:solidFill>
            <a:srgbClr val="FFC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>
                <a:latin typeface="Arial" panose="020B0604020202020204" pitchFamily="34" charset="0"/>
              </a:rPr>
              <a:t>SKP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99075" y="2303463"/>
            <a:ext cx="4978400" cy="1714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085075" y="1903413"/>
            <a:ext cx="381000" cy="4000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16200000" flipH="1">
            <a:off x="3748275" y="2378075"/>
            <a:ext cx="4572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6200000" flipH="1">
            <a:off x="8371075" y="2378075"/>
            <a:ext cx="4572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122675" y="3051175"/>
            <a:ext cx="3556000" cy="623888"/>
          </a:xfrm>
          <a:prstGeom prst="roundRect">
            <a:avLst>
              <a:gd name="adj" fmla="val 12477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dirty="0" err="1">
                <a:latin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disampaikan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</a:rPr>
              <a:t>waktu</a:t>
            </a:r>
            <a:r>
              <a:rPr lang="en-US" dirty="0">
                <a:latin typeface="Arial" panose="020B0604020202020204" pitchFamily="34" charset="0"/>
              </a:rPr>
              <a:t> 30 </a:t>
            </a:r>
            <a:r>
              <a:rPr lang="en-US" dirty="0" err="1">
                <a:latin typeface="Arial" panose="020B0604020202020204" pitchFamily="34" charset="0"/>
              </a:rPr>
              <a:t>hari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6200000" flipH="1">
            <a:off x="3805425" y="3573463"/>
            <a:ext cx="3429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796275" y="3046413"/>
            <a:ext cx="3556000" cy="623887"/>
          </a:xfrm>
          <a:prstGeom prst="roundRect">
            <a:avLst>
              <a:gd name="adj" fmla="val 12477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dirty="0" err="1">
                <a:latin typeface="Arial" panose="020B0604020202020204" pitchFamily="34" charset="0"/>
              </a:rPr>
              <a:t>disampaikan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</a:rPr>
              <a:t>waktu</a:t>
            </a:r>
            <a:r>
              <a:rPr lang="en-US" dirty="0">
                <a:latin typeface="Arial" panose="020B0604020202020204" pitchFamily="34" charset="0"/>
              </a:rPr>
              <a:t> 30 </a:t>
            </a:r>
            <a:r>
              <a:rPr lang="en-US" dirty="0" err="1">
                <a:latin typeface="Arial" panose="020B0604020202020204" pitchFamily="34" charset="0"/>
              </a:rPr>
              <a:t>hari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796275" y="5275263"/>
            <a:ext cx="3556000" cy="5715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400" b="1">
                <a:latin typeface="Arial" panose="020B0604020202020204" pitchFamily="34" charset="0"/>
              </a:rPr>
              <a:t>BERDASARKAN PEMERIKSAAN/ DATA LAIN SPOP TIDAK BENAR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122675" y="4189413"/>
            <a:ext cx="3759200" cy="457200"/>
          </a:xfrm>
          <a:prstGeom prst="rect">
            <a:avLst/>
          </a:prstGeom>
          <a:solidFill>
            <a:srgbClr val="FFC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Setelah ditegor secara tertulis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6200000" flipH="1">
            <a:off x="3805425" y="4602163"/>
            <a:ext cx="3429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6200000" flipH="1">
            <a:off x="8479025" y="3573463"/>
            <a:ext cx="3429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 flipH="1">
            <a:off x="6085075" y="5332413"/>
            <a:ext cx="609600" cy="3429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6200000" flipH="1">
            <a:off x="8479025" y="4659313"/>
            <a:ext cx="342900" cy="660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308662" y="866776"/>
            <a:ext cx="3960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err="1">
                <a:latin typeface="Arial" panose="020B0604020202020204" pitchFamily="34" charset="0"/>
              </a:rPr>
              <a:t>Pasal</a:t>
            </a:r>
            <a:r>
              <a:rPr lang="en-US" sz="1600" b="1" dirty="0">
                <a:latin typeface="Arial" panose="020B0604020202020204" pitchFamily="34" charset="0"/>
              </a:rPr>
              <a:t> 10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535675" y="1438276"/>
            <a:ext cx="34798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b="1">
                <a:latin typeface="Arial" panose="020B0604020202020204" pitchFamily="34" charset="0"/>
              </a:rPr>
              <a:t>SPOP</a:t>
            </a:r>
          </a:p>
        </p:txBody>
      </p:sp>
    </p:spTree>
    <p:extLst>
      <p:ext uri="{BB962C8B-B14F-4D97-AF65-F5344CB8AC3E}">
        <p14:creationId xmlns:p14="http://schemas.microsoft.com/office/powerpoint/2010/main" val="210524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086165" y="2959473"/>
            <a:ext cx="2481263" cy="1730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b="1">
                <a:latin typeface="Arial" panose="020B0604020202020204" pitchFamily="34" charset="0"/>
              </a:rPr>
              <a:t>TEMPAT</a:t>
            </a:r>
          </a:p>
          <a:p>
            <a:r>
              <a:rPr lang="en-US" sz="1800" b="1">
                <a:latin typeface="Arial" panose="020B0604020202020204" pitchFamily="34" charset="0"/>
              </a:rPr>
              <a:t>PEMBAYARAN</a:t>
            </a:r>
          </a:p>
          <a:p>
            <a:r>
              <a:rPr lang="en-US" sz="1800" b="1">
                <a:latin typeface="Arial" panose="020B0604020202020204" pitchFamily="34" charset="0"/>
              </a:rPr>
              <a:t>- Bank, </a:t>
            </a:r>
          </a:p>
          <a:p>
            <a:r>
              <a:rPr lang="en-US" sz="1800" b="1">
                <a:latin typeface="Arial" panose="020B0604020202020204" pitchFamily="34" charset="0"/>
              </a:rPr>
              <a:t>- Kantor Pos , </a:t>
            </a:r>
          </a:p>
          <a:p>
            <a:r>
              <a:rPr lang="en-US" sz="1800" b="1">
                <a:latin typeface="Arial" panose="020B0604020202020204" pitchFamily="34" charset="0"/>
              </a:rPr>
              <a:t>- Tempat lain </a:t>
            </a:r>
          </a:p>
          <a:p>
            <a:r>
              <a:rPr lang="en-US" sz="1800" b="1">
                <a:latin typeface="Arial" panose="020B0604020202020204" pitchFamily="34" charset="0"/>
              </a:rPr>
              <a:t>   yg ditunjuk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4530165" y="2845173"/>
            <a:ext cx="2743200" cy="571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7578165" y="3473823"/>
            <a:ext cx="406400" cy="285750"/>
          </a:xfrm>
          <a:prstGeom prst="rightArrow">
            <a:avLst>
              <a:gd name="adj1" fmla="val 50000"/>
              <a:gd name="adj2" fmla="val 71144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1998103" y="5021636"/>
            <a:ext cx="8518525" cy="1423987"/>
          </a:xfrm>
          <a:prstGeom prst="roundRect">
            <a:avLst>
              <a:gd name="adj" fmla="val 12477"/>
            </a:avLst>
          </a:prstGeom>
          <a:solidFill>
            <a:srgbClr val="99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7179703" y="2849936"/>
            <a:ext cx="85725" cy="15335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008E6B"/>
              </a:gs>
              <a:gs pos="50000">
                <a:srgbClr val="00CC99"/>
              </a:gs>
              <a:gs pos="100000">
                <a:srgbClr val="008E6B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5825565" y="2321298"/>
            <a:ext cx="1008063" cy="2305050"/>
          </a:xfrm>
          <a:prstGeom prst="rect">
            <a:avLst/>
          </a:prstGeom>
          <a:solidFill>
            <a:srgbClr val="FAFD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1600" b="1">
              <a:latin typeface="Arial" panose="020B0604020202020204" pitchFamily="34" charset="0"/>
            </a:endParaRP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SEJAK 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D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I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T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E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R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I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M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A</a:t>
            </a:r>
          </a:p>
          <a:p>
            <a:pPr algn="ctr" eaLnBrk="1" hangingPunct="1"/>
            <a:endParaRPr lang="en-US" sz="1600" b="1">
              <a:latin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243908" y="4099608"/>
            <a:ext cx="1133475" cy="606425"/>
          </a:xfrm>
          <a:prstGeom prst="rect">
            <a:avLst/>
          </a:prstGeom>
          <a:solidFill>
            <a:srgbClr val="FAFD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S T P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243908" y="3336021"/>
            <a:ext cx="1133475" cy="606425"/>
          </a:xfrm>
          <a:prstGeom prst="rect">
            <a:avLst/>
          </a:prstGeom>
          <a:solidFill>
            <a:srgbClr val="FAFD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S K P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455170" y="3270933"/>
            <a:ext cx="11636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1 bulan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455170" y="3991658"/>
            <a:ext cx="11636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1 bulan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4556770" y="4344083"/>
            <a:ext cx="2743200" cy="571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4556770" y="3601133"/>
            <a:ext cx="3149600" cy="571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223365" y="2602141"/>
            <a:ext cx="1133475" cy="606425"/>
          </a:xfrm>
          <a:prstGeom prst="rect">
            <a:avLst/>
          </a:prstGeom>
          <a:solidFill>
            <a:srgbClr val="FAFD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SPPT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447327" y="2573566"/>
            <a:ext cx="11636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6 bulan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3144268" y="285466"/>
            <a:ext cx="6283325" cy="90487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</a:rPr>
              <a:t>TATA CARA PEMBAYARAN </a:t>
            </a:r>
          </a:p>
          <a:p>
            <a:pPr algn="ctr"/>
            <a:r>
              <a:rPr lang="en-US" b="1">
                <a:latin typeface="Arial" panose="020B0604020202020204" pitchFamily="34" charset="0"/>
              </a:rPr>
              <a:t>DAN PENAGIHAN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3957068" y="1599916"/>
            <a:ext cx="4759325" cy="390525"/>
          </a:xfrm>
          <a:prstGeom prst="roundRect">
            <a:avLst>
              <a:gd name="adj" fmla="val 12477"/>
            </a:avLst>
          </a:prstGeom>
          <a:solidFill>
            <a:srgbClr val="FCFAC4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323530" y="2166653"/>
            <a:ext cx="203200" cy="23431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526730" y="2166653"/>
            <a:ext cx="3860800" cy="11430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6082730" y="1995203"/>
            <a:ext cx="304800" cy="1714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auto">
          <a:xfrm>
            <a:off x="2526730" y="2795303"/>
            <a:ext cx="609600" cy="285750"/>
          </a:xfrm>
          <a:prstGeom prst="rightArrow">
            <a:avLst>
              <a:gd name="adj1" fmla="val 50000"/>
              <a:gd name="adj2" fmla="val 106716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>
            <a:off x="2526730" y="3566828"/>
            <a:ext cx="609600" cy="285750"/>
          </a:xfrm>
          <a:prstGeom prst="rightArrow">
            <a:avLst>
              <a:gd name="adj1" fmla="val 50000"/>
              <a:gd name="adj2" fmla="val 106716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auto">
          <a:xfrm>
            <a:off x="2526730" y="4281203"/>
            <a:ext cx="609600" cy="285750"/>
          </a:xfrm>
          <a:prstGeom prst="rightArrow">
            <a:avLst>
              <a:gd name="adj1" fmla="val 50000"/>
              <a:gd name="adj2" fmla="val 106716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377383" y="1583905"/>
            <a:ext cx="42418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 dirty="0">
                <a:latin typeface="Arial" panose="020B0604020202020204" pitchFamily="34" charset="0"/>
              </a:rPr>
              <a:t>DASAR PENAGIHAN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2535882" y="5061666"/>
            <a:ext cx="4764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dirty="0">
                <a:latin typeface="Tahoma" panose="020B0604030504040204" pitchFamily="34" charset="0"/>
              </a:rPr>
              <a:t>MENTERI KEUANGAN DAPAT MELIMPAHKAN </a:t>
            </a:r>
          </a:p>
          <a:p>
            <a:r>
              <a:rPr lang="en-US" sz="1800" dirty="0">
                <a:latin typeface="Tahoma" panose="020B0604030504040204" pitchFamily="34" charset="0"/>
              </a:rPr>
              <a:t>KEWENANGAN PENAGIHAN PAJAK KEPADA :</a:t>
            </a:r>
          </a:p>
          <a:p>
            <a:pPr>
              <a:buFontTx/>
              <a:buChar char="-"/>
            </a:pPr>
            <a:r>
              <a:rPr lang="en-US" sz="1800" dirty="0">
                <a:latin typeface="Tahoma" panose="020B0604030504040204" pitchFamily="34" charset="0"/>
              </a:rPr>
              <a:t> GUBERNUR </a:t>
            </a:r>
          </a:p>
          <a:p>
            <a:pPr>
              <a:buFontTx/>
              <a:buChar char="-"/>
            </a:pPr>
            <a:r>
              <a:rPr lang="en-US" sz="1800" dirty="0">
                <a:latin typeface="Tahoma" panose="020B0604030504040204" pitchFamily="34" charset="0"/>
              </a:rPr>
              <a:t> BUPATI/WALIKOTA</a:t>
            </a:r>
          </a:p>
        </p:txBody>
      </p:sp>
    </p:spTree>
    <p:extLst>
      <p:ext uri="{BB962C8B-B14F-4D97-AF65-F5344CB8AC3E}">
        <p14:creationId xmlns:p14="http://schemas.microsoft.com/office/powerpoint/2010/main" val="2655616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196541" y="5874123"/>
            <a:ext cx="2844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6191904" y="4134223"/>
            <a:ext cx="6508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200" dirty="0" err="1">
                <a:latin typeface="Arial" panose="020B0604020202020204" pitchFamily="34" charset="0"/>
              </a:rPr>
              <a:t>Segera</a:t>
            </a:r>
            <a:endParaRPr lang="en-US" sz="1200" dirty="0">
              <a:latin typeface="Arial" panose="020B0604020202020204" pitchFamily="34" charset="0"/>
            </a:endParaRPr>
          </a:p>
          <a:p>
            <a:pPr algn="ctr"/>
            <a:r>
              <a:rPr lang="en-US" sz="1200" dirty="0" err="1">
                <a:latin typeface="Arial" panose="020B0604020202020204" pitchFamily="34" charset="0"/>
              </a:rPr>
              <a:t>stlh</a:t>
            </a:r>
            <a:r>
              <a:rPr lang="en-US" sz="1200" dirty="0">
                <a:latin typeface="Arial" panose="020B0604020202020204" pitchFamily="34" charset="0"/>
              </a:rPr>
              <a:t>.</a:t>
            </a:r>
          </a:p>
          <a:p>
            <a:pPr algn="ctr"/>
            <a:endParaRPr lang="en-US" sz="1200" dirty="0">
              <a:latin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7 </a:t>
            </a:r>
            <a:r>
              <a:rPr lang="en-US" sz="1200" dirty="0" err="1">
                <a:latin typeface="Arial" panose="020B0604020202020204" pitchFamily="34" charset="0"/>
              </a:rPr>
              <a:t>hr</a:t>
            </a: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6" name="Freeform 31"/>
          <p:cNvSpPr>
            <a:spLocks/>
          </p:cNvSpPr>
          <p:nvPr/>
        </p:nvSpPr>
        <p:spPr bwMode="auto">
          <a:xfrm>
            <a:off x="6992004" y="4366244"/>
            <a:ext cx="1504950" cy="457200"/>
          </a:xfrm>
          <a:custGeom>
            <a:avLst/>
            <a:gdLst>
              <a:gd name="T0" fmla="*/ 0 w 711"/>
              <a:gd name="T1" fmla="*/ 500408972 h 384"/>
              <a:gd name="T2" fmla="*/ 0 w 711"/>
              <a:gd name="T3" fmla="*/ 0 h 384"/>
              <a:gd name="T4" fmla="*/ 2147483647 w 711"/>
              <a:gd name="T5" fmla="*/ 0 h 384"/>
              <a:gd name="T6" fmla="*/ 2147483647 w 711"/>
              <a:gd name="T7" fmla="*/ 296276316 h 384"/>
              <a:gd name="T8" fmla="*/ 2147483647 w 711"/>
              <a:gd name="T9" fmla="*/ 296276316 h 384"/>
              <a:gd name="T10" fmla="*/ 2147483647 w 711"/>
              <a:gd name="T11" fmla="*/ 301946072 h 384"/>
              <a:gd name="T12" fmla="*/ 2147483647 w 711"/>
              <a:gd name="T13" fmla="*/ 310451897 h 384"/>
              <a:gd name="T14" fmla="*/ 2147483647 w 711"/>
              <a:gd name="T15" fmla="*/ 324627478 h 384"/>
              <a:gd name="T16" fmla="*/ 2096770000 w 711"/>
              <a:gd name="T17" fmla="*/ 344474006 h 384"/>
              <a:gd name="T18" fmla="*/ 1944439850 w 711"/>
              <a:gd name="T19" fmla="*/ 364320534 h 384"/>
              <a:gd name="T20" fmla="*/ 1787630833 w 711"/>
              <a:gd name="T21" fmla="*/ 395506575 h 384"/>
              <a:gd name="T22" fmla="*/ 1630821817 w 711"/>
              <a:gd name="T23" fmla="*/ 430946719 h 384"/>
              <a:gd name="T24" fmla="*/ 1496413483 w 711"/>
              <a:gd name="T25" fmla="*/ 460715916 h 384"/>
              <a:gd name="T26" fmla="*/ 1402327650 w 711"/>
              <a:gd name="T27" fmla="*/ 479144409 h 384"/>
              <a:gd name="T28" fmla="*/ 1299279850 w 711"/>
              <a:gd name="T29" fmla="*/ 496156059 h 384"/>
              <a:gd name="T30" fmla="*/ 1146951817 w 711"/>
              <a:gd name="T31" fmla="*/ 517419431 h 384"/>
              <a:gd name="T32" fmla="*/ 999102650 w 711"/>
              <a:gd name="T33" fmla="*/ 531595013 h 384"/>
              <a:gd name="T34" fmla="*/ 842291517 w 711"/>
              <a:gd name="T35" fmla="*/ 540100838 h 384"/>
              <a:gd name="T36" fmla="*/ 685482500 w 711"/>
              <a:gd name="T37" fmla="*/ 542935716 h 384"/>
              <a:gd name="T38" fmla="*/ 533152350 w 711"/>
              <a:gd name="T39" fmla="*/ 540100838 h 384"/>
              <a:gd name="T40" fmla="*/ 380824317 w 711"/>
              <a:gd name="T41" fmla="*/ 534431081 h 384"/>
              <a:gd name="T42" fmla="*/ 255375833 w 711"/>
              <a:gd name="T43" fmla="*/ 525925256 h 384"/>
              <a:gd name="T44" fmla="*/ 120967500 w 711"/>
              <a:gd name="T45" fmla="*/ 514584553 h 384"/>
              <a:gd name="T46" fmla="*/ 0 w 711"/>
              <a:gd name="T47" fmla="*/ 500408972 h 3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11" h="384">
                <a:moveTo>
                  <a:pt x="0" y="353"/>
                </a:moveTo>
                <a:lnTo>
                  <a:pt x="0" y="0"/>
                </a:lnTo>
                <a:lnTo>
                  <a:pt x="710" y="0"/>
                </a:lnTo>
                <a:lnTo>
                  <a:pt x="710" y="209"/>
                </a:lnTo>
                <a:lnTo>
                  <a:pt x="624" y="209"/>
                </a:lnTo>
                <a:lnTo>
                  <a:pt x="583" y="213"/>
                </a:lnTo>
                <a:lnTo>
                  <a:pt x="549" y="219"/>
                </a:lnTo>
                <a:lnTo>
                  <a:pt x="508" y="229"/>
                </a:lnTo>
                <a:lnTo>
                  <a:pt x="468" y="243"/>
                </a:lnTo>
                <a:lnTo>
                  <a:pt x="434" y="257"/>
                </a:lnTo>
                <a:lnTo>
                  <a:pt x="399" y="279"/>
                </a:lnTo>
                <a:lnTo>
                  <a:pt x="364" y="304"/>
                </a:lnTo>
                <a:lnTo>
                  <a:pt x="334" y="325"/>
                </a:lnTo>
                <a:lnTo>
                  <a:pt x="313" y="338"/>
                </a:lnTo>
                <a:lnTo>
                  <a:pt x="290" y="350"/>
                </a:lnTo>
                <a:lnTo>
                  <a:pt x="256" y="365"/>
                </a:lnTo>
                <a:lnTo>
                  <a:pt x="223" y="375"/>
                </a:lnTo>
                <a:lnTo>
                  <a:pt x="188" y="381"/>
                </a:lnTo>
                <a:lnTo>
                  <a:pt x="153" y="383"/>
                </a:lnTo>
                <a:lnTo>
                  <a:pt x="119" y="381"/>
                </a:lnTo>
                <a:lnTo>
                  <a:pt x="85" y="377"/>
                </a:lnTo>
                <a:lnTo>
                  <a:pt x="57" y="371"/>
                </a:lnTo>
                <a:lnTo>
                  <a:pt x="27" y="363"/>
                </a:lnTo>
                <a:lnTo>
                  <a:pt x="0" y="353"/>
                </a:lnTo>
              </a:path>
            </a:pathLst>
          </a:custGeom>
          <a:solidFill>
            <a:srgbClr val="8CF4EA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9278004" y="4383461"/>
            <a:ext cx="1455737" cy="663575"/>
          </a:xfrm>
          <a:custGeom>
            <a:avLst/>
            <a:gdLst>
              <a:gd name="T0" fmla="*/ 0 w 688"/>
              <a:gd name="T1" fmla="*/ 728093075 h 557"/>
              <a:gd name="T2" fmla="*/ 0 w 688"/>
              <a:gd name="T3" fmla="*/ 0 h 557"/>
              <a:gd name="T4" fmla="*/ 2147483647 w 688"/>
              <a:gd name="T5" fmla="*/ 0 h 557"/>
              <a:gd name="T6" fmla="*/ 2147483647 w 688"/>
              <a:gd name="T7" fmla="*/ 432882019 h 557"/>
              <a:gd name="T8" fmla="*/ 2147483647 w 688"/>
              <a:gd name="T9" fmla="*/ 432882019 h 557"/>
              <a:gd name="T10" fmla="*/ 2147483647 w 688"/>
              <a:gd name="T11" fmla="*/ 438558743 h 557"/>
              <a:gd name="T12" fmla="*/ 2147483647 w 688"/>
              <a:gd name="T13" fmla="*/ 452752338 h 557"/>
              <a:gd name="T14" fmla="*/ 2147483647 w 688"/>
              <a:gd name="T15" fmla="*/ 472621465 h 557"/>
              <a:gd name="T16" fmla="*/ 2028089201 w 688"/>
              <a:gd name="T17" fmla="*/ 499588581 h 557"/>
              <a:gd name="T18" fmla="*/ 1875871585 w 688"/>
              <a:gd name="T19" fmla="*/ 530812346 h 557"/>
              <a:gd name="T20" fmla="*/ 1732606328 w 688"/>
              <a:gd name="T21" fmla="*/ 573390750 h 557"/>
              <a:gd name="T22" fmla="*/ 1580388712 w 688"/>
              <a:gd name="T23" fmla="*/ 625904908 h 557"/>
              <a:gd name="T24" fmla="*/ 1446077931 w 688"/>
              <a:gd name="T25" fmla="*/ 669902194 h 557"/>
              <a:gd name="T26" fmla="*/ 1356537410 w 688"/>
              <a:gd name="T27" fmla="*/ 696869310 h 557"/>
              <a:gd name="T28" fmla="*/ 1258042414 w 688"/>
              <a:gd name="T29" fmla="*/ 720996277 h 557"/>
              <a:gd name="T30" fmla="*/ 1114777157 w 688"/>
              <a:gd name="T31" fmla="*/ 752221234 h 557"/>
              <a:gd name="T32" fmla="*/ 962559542 w 688"/>
              <a:gd name="T33" fmla="*/ 772091552 h 557"/>
              <a:gd name="T34" fmla="*/ 814817047 w 688"/>
              <a:gd name="T35" fmla="*/ 786283956 h 557"/>
              <a:gd name="T36" fmla="*/ 662599431 w 688"/>
              <a:gd name="T37" fmla="*/ 789122913 h 557"/>
              <a:gd name="T38" fmla="*/ 514856937 w 688"/>
              <a:gd name="T39" fmla="*/ 786283956 h 557"/>
              <a:gd name="T40" fmla="*/ 362639321 w 688"/>
              <a:gd name="T41" fmla="*/ 774929318 h 557"/>
              <a:gd name="T42" fmla="*/ 250712612 w 688"/>
              <a:gd name="T43" fmla="*/ 766413638 h 557"/>
              <a:gd name="T44" fmla="*/ 116401831 w 688"/>
              <a:gd name="T45" fmla="*/ 749382276 h 557"/>
              <a:gd name="T46" fmla="*/ 0 w 688"/>
              <a:gd name="T47" fmla="*/ 728093075 h 55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88" h="557">
                <a:moveTo>
                  <a:pt x="0" y="513"/>
                </a:moveTo>
                <a:lnTo>
                  <a:pt x="0" y="0"/>
                </a:lnTo>
                <a:lnTo>
                  <a:pt x="687" y="0"/>
                </a:lnTo>
                <a:lnTo>
                  <a:pt x="687" y="305"/>
                </a:lnTo>
                <a:lnTo>
                  <a:pt x="603" y="305"/>
                </a:lnTo>
                <a:lnTo>
                  <a:pt x="564" y="309"/>
                </a:lnTo>
                <a:lnTo>
                  <a:pt x="531" y="319"/>
                </a:lnTo>
                <a:lnTo>
                  <a:pt x="492" y="333"/>
                </a:lnTo>
                <a:lnTo>
                  <a:pt x="453" y="352"/>
                </a:lnTo>
                <a:lnTo>
                  <a:pt x="419" y="374"/>
                </a:lnTo>
                <a:lnTo>
                  <a:pt x="387" y="404"/>
                </a:lnTo>
                <a:lnTo>
                  <a:pt x="353" y="441"/>
                </a:lnTo>
                <a:lnTo>
                  <a:pt x="323" y="472"/>
                </a:lnTo>
                <a:lnTo>
                  <a:pt x="303" y="491"/>
                </a:lnTo>
                <a:lnTo>
                  <a:pt x="281" y="508"/>
                </a:lnTo>
                <a:lnTo>
                  <a:pt x="249" y="530"/>
                </a:lnTo>
                <a:lnTo>
                  <a:pt x="215" y="544"/>
                </a:lnTo>
                <a:lnTo>
                  <a:pt x="182" y="554"/>
                </a:lnTo>
                <a:lnTo>
                  <a:pt x="148" y="556"/>
                </a:lnTo>
                <a:lnTo>
                  <a:pt x="115" y="554"/>
                </a:lnTo>
                <a:lnTo>
                  <a:pt x="81" y="546"/>
                </a:lnTo>
                <a:lnTo>
                  <a:pt x="56" y="540"/>
                </a:lnTo>
                <a:lnTo>
                  <a:pt x="26" y="528"/>
                </a:lnTo>
                <a:lnTo>
                  <a:pt x="0" y="513"/>
                </a:lnTo>
              </a:path>
            </a:pathLst>
          </a:custGeom>
          <a:solidFill>
            <a:srgbClr val="8CF4EA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9297054" y="4381873"/>
            <a:ext cx="8477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SURAT</a:t>
            </a:r>
          </a:p>
          <a:p>
            <a:r>
              <a:rPr lang="en-US" sz="1600">
                <a:latin typeface="Arial" panose="020B0604020202020204" pitchFamily="34" charset="0"/>
              </a:rPr>
              <a:t>PAKSA</a:t>
            </a:r>
          </a:p>
        </p:txBody>
      </p:sp>
      <p:sp>
        <p:nvSpPr>
          <p:cNvPr id="9" name="Freeform 35"/>
          <p:cNvSpPr>
            <a:spLocks/>
          </p:cNvSpPr>
          <p:nvPr/>
        </p:nvSpPr>
        <p:spPr bwMode="auto">
          <a:xfrm>
            <a:off x="8179454" y="5594723"/>
            <a:ext cx="2514600" cy="720725"/>
          </a:xfrm>
          <a:custGeom>
            <a:avLst/>
            <a:gdLst>
              <a:gd name="T0" fmla="*/ 0 w 1188"/>
              <a:gd name="T1" fmla="*/ 790688844 h 606"/>
              <a:gd name="T2" fmla="*/ 0 w 1188"/>
              <a:gd name="T3" fmla="*/ 0 h 606"/>
              <a:gd name="T4" fmla="*/ 2147483647 w 1188"/>
              <a:gd name="T5" fmla="*/ 0 h 606"/>
              <a:gd name="T6" fmla="*/ 2147483647 w 1188"/>
              <a:gd name="T7" fmla="*/ 469604667 h 606"/>
              <a:gd name="T8" fmla="*/ 2147483647 w 1188"/>
              <a:gd name="T9" fmla="*/ 469604667 h 606"/>
              <a:gd name="T10" fmla="*/ 2147483647 w 1188"/>
              <a:gd name="T11" fmla="*/ 476676335 h 606"/>
              <a:gd name="T12" fmla="*/ 2147483647 w 1188"/>
              <a:gd name="T13" fmla="*/ 492236146 h 606"/>
              <a:gd name="T14" fmla="*/ 2147483647 w 1188"/>
              <a:gd name="T15" fmla="*/ 513452339 h 606"/>
              <a:gd name="T16" fmla="*/ 2147483647 w 1188"/>
              <a:gd name="T17" fmla="*/ 541742580 h 606"/>
              <a:gd name="T18" fmla="*/ 2147483647 w 1188"/>
              <a:gd name="T19" fmla="*/ 575689203 h 606"/>
              <a:gd name="T20" fmla="*/ 2147483647 w 1188"/>
              <a:gd name="T21" fmla="*/ 622367445 h 606"/>
              <a:gd name="T22" fmla="*/ 2147483647 w 1188"/>
              <a:gd name="T23" fmla="*/ 677531451 h 606"/>
              <a:gd name="T24" fmla="*/ 2147483647 w 1188"/>
              <a:gd name="T25" fmla="*/ 727037885 h 606"/>
              <a:gd name="T26" fmla="*/ 2147483647 w 1188"/>
              <a:gd name="T27" fmla="*/ 756742221 h 606"/>
              <a:gd name="T28" fmla="*/ 2147483647 w 1188"/>
              <a:gd name="T29" fmla="*/ 780787795 h 606"/>
              <a:gd name="T30" fmla="*/ 1922039167 w 1188"/>
              <a:gd name="T31" fmla="*/ 816149704 h 606"/>
              <a:gd name="T32" fmla="*/ 1666663333 w 1188"/>
              <a:gd name="T33" fmla="*/ 837367086 h 606"/>
              <a:gd name="T34" fmla="*/ 1406806517 w 1188"/>
              <a:gd name="T35" fmla="*/ 851511612 h 606"/>
              <a:gd name="T36" fmla="*/ 1151430683 w 1188"/>
              <a:gd name="T37" fmla="*/ 855755088 h 606"/>
              <a:gd name="T38" fmla="*/ 887095000 w 1188"/>
              <a:gd name="T39" fmla="*/ 851511612 h 606"/>
              <a:gd name="T40" fmla="*/ 631719167 w 1188"/>
              <a:gd name="T41" fmla="*/ 840195278 h 606"/>
              <a:gd name="T42" fmla="*/ 430106667 w 1188"/>
              <a:gd name="T43" fmla="*/ 830294229 h 606"/>
              <a:gd name="T44" fmla="*/ 201612500 w 1188"/>
              <a:gd name="T45" fmla="*/ 811906227 h 606"/>
              <a:gd name="T46" fmla="*/ 0 w 1188"/>
              <a:gd name="T47" fmla="*/ 790688844 h 60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88" h="606">
                <a:moveTo>
                  <a:pt x="0" y="559"/>
                </a:moveTo>
                <a:lnTo>
                  <a:pt x="0" y="0"/>
                </a:lnTo>
                <a:lnTo>
                  <a:pt x="1187" y="0"/>
                </a:lnTo>
                <a:lnTo>
                  <a:pt x="1187" y="332"/>
                </a:lnTo>
                <a:lnTo>
                  <a:pt x="1042" y="332"/>
                </a:lnTo>
                <a:lnTo>
                  <a:pt x="975" y="337"/>
                </a:lnTo>
                <a:lnTo>
                  <a:pt x="917" y="348"/>
                </a:lnTo>
                <a:lnTo>
                  <a:pt x="850" y="363"/>
                </a:lnTo>
                <a:lnTo>
                  <a:pt x="782" y="383"/>
                </a:lnTo>
                <a:lnTo>
                  <a:pt x="726" y="407"/>
                </a:lnTo>
                <a:lnTo>
                  <a:pt x="668" y="440"/>
                </a:lnTo>
                <a:lnTo>
                  <a:pt x="610" y="479"/>
                </a:lnTo>
                <a:lnTo>
                  <a:pt x="558" y="514"/>
                </a:lnTo>
                <a:lnTo>
                  <a:pt x="523" y="535"/>
                </a:lnTo>
                <a:lnTo>
                  <a:pt x="485" y="552"/>
                </a:lnTo>
                <a:lnTo>
                  <a:pt x="429" y="577"/>
                </a:lnTo>
                <a:lnTo>
                  <a:pt x="372" y="592"/>
                </a:lnTo>
                <a:lnTo>
                  <a:pt x="314" y="602"/>
                </a:lnTo>
                <a:lnTo>
                  <a:pt x="257" y="605"/>
                </a:lnTo>
                <a:lnTo>
                  <a:pt x="198" y="602"/>
                </a:lnTo>
                <a:lnTo>
                  <a:pt x="141" y="594"/>
                </a:lnTo>
                <a:lnTo>
                  <a:pt x="96" y="587"/>
                </a:lnTo>
                <a:lnTo>
                  <a:pt x="45" y="574"/>
                </a:lnTo>
                <a:lnTo>
                  <a:pt x="0" y="559"/>
                </a:lnTo>
              </a:path>
            </a:pathLst>
          </a:custGeom>
          <a:solidFill>
            <a:srgbClr val="8CF4EA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39"/>
          <p:cNvSpPr>
            <a:spLocks/>
          </p:cNvSpPr>
          <p:nvPr/>
        </p:nvSpPr>
        <p:spPr bwMode="auto">
          <a:xfrm>
            <a:off x="4169429" y="5591548"/>
            <a:ext cx="3098800" cy="877888"/>
          </a:xfrm>
          <a:custGeom>
            <a:avLst/>
            <a:gdLst>
              <a:gd name="T0" fmla="*/ 0 w 1464"/>
              <a:gd name="T1" fmla="*/ 964833456 h 737"/>
              <a:gd name="T2" fmla="*/ 0 w 1464"/>
              <a:gd name="T3" fmla="*/ 0 h 737"/>
              <a:gd name="T4" fmla="*/ 2147483647 w 1464"/>
              <a:gd name="T5" fmla="*/ 0 h 737"/>
              <a:gd name="T6" fmla="*/ 2147483647 w 1464"/>
              <a:gd name="T7" fmla="*/ 571805261 h 737"/>
              <a:gd name="T8" fmla="*/ 2147483647 w 1464"/>
              <a:gd name="T9" fmla="*/ 571805261 h 737"/>
              <a:gd name="T10" fmla="*/ 2147483647 w 1464"/>
              <a:gd name="T11" fmla="*/ 581737188 h 737"/>
              <a:gd name="T12" fmla="*/ 2147483647 w 1464"/>
              <a:gd name="T13" fmla="*/ 600182366 h 737"/>
              <a:gd name="T14" fmla="*/ 2147483647 w 1464"/>
              <a:gd name="T15" fmla="*/ 627141984 h 737"/>
              <a:gd name="T16" fmla="*/ 2147483647 w 1464"/>
              <a:gd name="T17" fmla="*/ 661194986 h 737"/>
              <a:gd name="T18" fmla="*/ 2147483647 w 1464"/>
              <a:gd name="T19" fmla="*/ 702341370 h 737"/>
              <a:gd name="T20" fmla="*/ 2147483647 w 1464"/>
              <a:gd name="T21" fmla="*/ 760515446 h 737"/>
              <a:gd name="T22" fmla="*/ 2147483647 w 1464"/>
              <a:gd name="T23" fmla="*/ 827202773 h 737"/>
              <a:gd name="T24" fmla="*/ 2147483647 w 1464"/>
              <a:gd name="T25" fmla="*/ 888214202 h 737"/>
              <a:gd name="T26" fmla="*/ 2147483647 w 1464"/>
              <a:gd name="T27" fmla="*/ 923685880 h 737"/>
              <a:gd name="T28" fmla="*/ 2147483647 w 1464"/>
              <a:gd name="T29" fmla="*/ 953481661 h 737"/>
              <a:gd name="T30" fmla="*/ 2147483647 w 1464"/>
              <a:gd name="T31" fmla="*/ 994629237 h 737"/>
              <a:gd name="T32" fmla="*/ 2056447500 w 1464"/>
              <a:gd name="T33" fmla="*/ 1021587664 h 737"/>
              <a:gd name="T34" fmla="*/ 1733867500 w 1464"/>
              <a:gd name="T35" fmla="*/ 1040032842 h 737"/>
              <a:gd name="T36" fmla="*/ 1415768483 w 1464"/>
              <a:gd name="T37" fmla="*/ 1044290062 h 737"/>
              <a:gd name="T38" fmla="*/ 1093188483 w 1464"/>
              <a:gd name="T39" fmla="*/ 1040032842 h 737"/>
              <a:gd name="T40" fmla="*/ 779568333 w 1464"/>
              <a:gd name="T41" fmla="*/ 1025844885 h 737"/>
              <a:gd name="T42" fmla="*/ 528673483 w 1464"/>
              <a:gd name="T43" fmla="*/ 1013074414 h 737"/>
              <a:gd name="T44" fmla="*/ 250894850 w 1464"/>
              <a:gd name="T45" fmla="*/ 990373207 h 737"/>
              <a:gd name="T46" fmla="*/ 0 w 1464"/>
              <a:gd name="T47" fmla="*/ 964833456 h 7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64" h="737">
                <a:moveTo>
                  <a:pt x="0" y="680"/>
                </a:moveTo>
                <a:lnTo>
                  <a:pt x="0" y="0"/>
                </a:lnTo>
                <a:lnTo>
                  <a:pt x="1463" y="0"/>
                </a:lnTo>
                <a:lnTo>
                  <a:pt x="1463" y="403"/>
                </a:lnTo>
                <a:lnTo>
                  <a:pt x="1285" y="403"/>
                </a:lnTo>
                <a:lnTo>
                  <a:pt x="1202" y="410"/>
                </a:lnTo>
                <a:lnTo>
                  <a:pt x="1131" y="423"/>
                </a:lnTo>
                <a:lnTo>
                  <a:pt x="1048" y="442"/>
                </a:lnTo>
                <a:lnTo>
                  <a:pt x="964" y="466"/>
                </a:lnTo>
                <a:lnTo>
                  <a:pt x="894" y="495"/>
                </a:lnTo>
                <a:lnTo>
                  <a:pt x="823" y="536"/>
                </a:lnTo>
                <a:lnTo>
                  <a:pt x="752" y="583"/>
                </a:lnTo>
                <a:lnTo>
                  <a:pt x="688" y="626"/>
                </a:lnTo>
                <a:lnTo>
                  <a:pt x="645" y="651"/>
                </a:lnTo>
                <a:lnTo>
                  <a:pt x="597" y="672"/>
                </a:lnTo>
                <a:lnTo>
                  <a:pt x="529" y="701"/>
                </a:lnTo>
                <a:lnTo>
                  <a:pt x="459" y="720"/>
                </a:lnTo>
                <a:lnTo>
                  <a:pt x="387" y="733"/>
                </a:lnTo>
                <a:lnTo>
                  <a:pt x="316" y="736"/>
                </a:lnTo>
                <a:lnTo>
                  <a:pt x="244" y="733"/>
                </a:lnTo>
                <a:lnTo>
                  <a:pt x="174" y="723"/>
                </a:lnTo>
                <a:lnTo>
                  <a:pt x="118" y="714"/>
                </a:lnTo>
                <a:lnTo>
                  <a:pt x="56" y="698"/>
                </a:lnTo>
                <a:lnTo>
                  <a:pt x="0" y="680"/>
                </a:lnTo>
              </a:path>
            </a:pathLst>
          </a:custGeom>
          <a:solidFill>
            <a:srgbClr val="8CF4EA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144029" y="5610598"/>
            <a:ext cx="34337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>
                <a:latin typeface="Arial" panose="020B0604020202020204" pitchFamily="34" charset="0"/>
              </a:rPr>
              <a:t>PERMINTAAN JADWAL</a:t>
            </a:r>
          </a:p>
          <a:p>
            <a:r>
              <a:rPr lang="en-US" sz="1400">
                <a:latin typeface="Arial" panose="020B0604020202020204" pitchFamily="34" charset="0"/>
              </a:rPr>
              <a:t>WAKTU &amp; TEMPAT PELELANGAN</a:t>
            </a:r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7463061" y="5105772"/>
            <a:ext cx="5842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</a:rPr>
              <a:t>Paling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</a:rPr>
              <a:t>cepat</a:t>
            </a:r>
            <a:endParaRPr lang="en-US" sz="1200" dirty="0">
              <a:latin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</a:rPr>
              <a:t>10 </a:t>
            </a:r>
            <a:r>
              <a:rPr lang="en-US" sz="1200" dirty="0" err="1">
                <a:latin typeface="Arial" panose="020B0604020202020204" pitchFamily="34" charset="0"/>
              </a:rPr>
              <a:t>hr</a:t>
            </a: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2591454" y="5783636"/>
            <a:ext cx="606425" cy="3571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>
                <a:latin typeface="Arial" panose="020B0604020202020204" pitchFamily="34" charset="0"/>
              </a:rPr>
              <a:t>KLN</a:t>
            </a:r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2711678" y="4816023"/>
            <a:ext cx="125095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</a:rPr>
              <a:t>+ </a:t>
            </a:r>
            <a:r>
              <a:rPr lang="en-US" sz="1200" dirty="0" err="1">
                <a:latin typeface="Arial" panose="020B0604020202020204" pitchFamily="34" charset="0"/>
              </a:rPr>
              <a:t>bunga</a:t>
            </a:r>
            <a:r>
              <a:rPr lang="en-US" sz="1200" dirty="0">
                <a:latin typeface="Arial" panose="020B0604020202020204" pitchFamily="34" charset="0"/>
              </a:rPr>
              <a:t> 2%</a:t>
            </a:r>
          </a:p>
          <a:p>
            <a:r>
              <a:rPr lang="en-US" sz="1200" dirty="0" err="1">
                <a:latin typeface="Arial" panose="020B0604020202020204" pitchFamily="34" charset="0"/>
              </a:rPr>
              <a:t>sebulan</a:t>
            </a:r>
            <a:endParaRPr lang="en-US" sz="1200" dirty="0">
              <a:latin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</a:rPr>
              <a:t>maks</a:t>
            </a:r>
            <a:r>
              <a:rPr lang="en-US" sz="1200" dirty="0">
                <a:latin typeface="Arial" panose="020B0604020202020204" pitchFamily="34" charset="0"/>
              </a:rPr>
              <a:t> 24 </a:t>
            </a:r>
            <a:r>
              <a:rPr lang="en-US" sz="1200" dirty="0" err="1">
                <a:latin typeface="Arial" panose="020B0604020202020204" pitchFamily="34" charset="0"/>
              </a:rPr>
              <a:t>bulan</a:t>
            </a:r>
            <a:r>
              <a:rPr lang="en-US" sz="12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4820304" y="3759573"/>
            <a:ext cx="846137" cy="333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1 bulan</a:t>
            </a:r>
          </a:p>
        </p:txBody>
      </p:sp>
      <p:sp>
        <p:nvSpPr>
          <p:cNvPr id="17" name="Rectangle 67"/>
          <p:cNvSpPr>
            <a:spLocks noChangeArrowheads="1"/>
          </p:cNvSpPr>
          <p:nvPr/>
        </p:nvSpPr>
        <p:spPr bwMode="auto">
          <a:xfrm>
            <a:off x="9038291" y="5074023"/>
            <a:ext cx="1231900" cy="333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2 X 24 JAM</a:t>
            </a:r>
          </a:p>
        </p:txBody>
      </p:sp>
      <p:sp>
        <p:nvSpPr>
          <p:cNvPr id="18" name="Rectangle 69"/>
          <p:cNvSpPr>
            <a:spLocks noChangeArrowheads="1"/>
          </p:cNvSpPr>
          <p:nvPr/>
        </p:nvSpPr>
        <p:spPr bwMode="auto">
          <a:xfrm>
            <a:off x="3685241" y="5882061"/>
            <a:ext cx="482600" cy="571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8192154" y="2894386"/>
            <a:ext cx="1403350" cy="455612"/>
          </a:xfrm>
          <a:custGeom>
            <a:avLst/>
            <a:gdLst>
              <a:gd name="T0" fmla="*/ 0 w 663"/>
              <a:gd name="T1" fmla="*/ 498121908 h 383"/>
              <a:gd name="T2" fmla="*/ 0 w 663"/>
              <a:gd name="T3" fmla="*/ 0 h 383"/>
              <a:gd name="T4" fmla="*/ 2147483647 w 663"/>
              <a:gd name="T5" fmla="*/ 0 h 383"/>
              <a:gd name="T6" fmla="*/ 2147483647 w 663"/>
              <a:gd name="T7" fmla="*/ 295759994 h 383"/>
              <a:gd name="T8" fmla="*/ 2147483647 w 663"/>
              <a:gd name="T9" fmla="*/ 295759994 h 383"/>
              <a:gd name="T10" fmla="*/ 2147483647 w 663"/>
              <a:gd name="T11" fmla="*/ 301420052 h 383"/>
              <a:gd name="T12" fmla="*/ 2147483647 w 663"/>
              <a:gd name="T13" fmla="*/ 309911327 h 383"/>
              <a:gd name="T14" fmla="*/ 2123651667 w 663"/>
              <a:gd name="T15" fmla="*/ 324062660 h 383"/>
              <a:gd name="T16" fmla="*/ 1953401817 w 663"/>
              <a:gd name="T17" fmla="*/ 342458440 h 383"/>
              <a:gd name="T18" fmla="*/ 1814512500 w 663"/>
              <a:gd name="T19" fmla="*/ 362269830 h 383"/>
              <a:gd name="T20" fmla="*/ 1666663333 w 663"/>
              <a:gd name="T21" fmla="*/ 393402523 h 383"/>
              <a:gd name="T22" fmla="*/ 1523295150 w 663"/>
              <a:gd name="T23" fmla="*/ 428780855 h 383"/>
              <a:gd name="T24" fmla="*/ 1393365683 w 663"/>
              <a:gd name="T25" fmla="*/ 459913548 h 383"/>
              <a:gd name="T26" fmla="*/ 1308241817 w 663"/>
              <a:gd name="T27" fmla="*/ 476894909 h 383"/>
              <a:gd name="T28" fmla="*/ 1209675000 w 663"/>
              <a:gd name="T29" fmla="*/ 493876270 h 383"/>
              <a:gd name="T30" fmla="*/ 1075266667 w 663"/>
              <a:gd name="T31" fmla="*/ 515103269 h 383"/>
              <a:gd name="T32" fmla="*/ 927417500 w 663"/>
              <a:gd name="T33" fmla="*/ 529254602 h 383"/>
              <a:gd name="T34" fmla="*/ 784049317 w 663"/>
              <a:gd name="T35" fmla="*/ 537744688 h 383"/>
              <a:gd name="T36" fmla="*/ 640679017 w 663"/>
              <a:gd name="T37" fmla="*/ 540574716 h 383"/>
              <a:gd name="T38" fmla="*/ 497310833 w 663"/>
              <a:gd name="T39" fmla="*/ 537744688 h 383"/>
              <a:gd name="T40" fmla="*/ 349461667 w 663"/>
              <a:gd name="T41" fmla="*/ 532084630 h 383"/>
              <a:gd name="T42" fmla="*/ 241935000 w 663"/>
              <a:gd name="T43" fmla="*/ 523593355 h 383"/>
              <a:gd name="T44" fmla="*/ 112007650 w 663"/>
              <a:gd name="T45" fmla="*/ 512273241 h 383"/>
              <a:gd name="T46" fmla="*/ 0 w 663"/>
              <a:gd name="T47" fmla="*/ 498121908 h 38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63" h="383">
                <a:moveTo>
                  <a:pt x="0" y="352"/>
                </a:moveTo>
                <a:lnTo>
                  <a:pt x="0" y="0"/>
                </a:lnTo>
                <a:lnTo>
                  <a:pt x="662" y="0"/>
                </a:lnTo>
                <a:lnTo>
                  <a:pt x="662" y="209"/>
                </a:lnTo>
                <a:lnTo>
                  <a:pt x="582" y="209"/>
                </a:lnTo>
                <a:lnTo>
                  <a:pt x="544" y="213"/>
                </a:lnTo>
                <a:lnTo>
                  <a:pt x="512" y="219"/>
                </a:lnTo>
                <a:lnTo>
                  <a:pt x="474" y="229"/>
                </a:lnTo>
                <a:lnTo>
                  <a:pt x="436" y="242"/>
                </a:lnTo>
                <a:lnTo>
                  <a:pt x="405" y="256"/>
                </a:lnTo>
                <a:lnTo>
                  <a:pt x="372" y="278"/>
                </a:lnTo>
                <a:lnTo>
                  <a:pt x="340" y="303"/>
                </a:lnTo>
                <a:lnTo>
                  <a:pt x="311" y="325"/>
                </a:lnTo>
                <a:lnTo>
                  <a:pt x="292" y="337"/>
                </a:lnTo>
                <a:lnTo>
                  <a:pt x="270" y="349"/>
                </a:lnTo>
                <a:lnTo>
                  <a:pt x="240" y="364"/>
                </a:lnTo>
                <a:lnTo>
                  <a:pt x="207" y="374"/>
                </a:lnTo>
                <a:lnTo>
                  <a:pt x="175" y="380"/>
                </a:lnTo>
                <a:lnTo>
                  <a:pt x="143" y="382"/>
                </a:lnTo>
                <a:lnTo>
                  <a:pt x="111" y="380"/>
                </a:lnTo>
                <a:lnTo>
                  <a:pt x="78" y="376"/>
                </a:lnTo>
                <a:lnTo>
                  <a:pt x="54" y="370"/>
                </a:lnTo>
                <a:lnTo>
                  <a:pt x="25" y="362"/>
                </a:lnTo>
                <a:lnTo>
                  <a:pt x="0" y="352"/>
                </a:lnTo>
              </a:path>
            </a:pathLst>
          </a:custGeom>
          <a:solidFill>
            <a:srgbClr val="8CF4EA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3"/>
          <p:cNvSpPr>
            <a:spLocks/>
          </p:cNvSpPr>
          <p:nvPr/>
        </p:nvSpPr>
        <p:spPr bwMode="auto">
          <a:xfrm>
            <a:off x="2600979" y="2703886"/>
            <a:ext cx="1403350" cy="371475"/>
          </a:xfrm>
          <a:custGeom>
            <a:avLst/>
            <a:gdLst>
              <a:gd name="T0" fmla="*/ 0 w 663"/>
              <a:gd name="T1" fmla="*/ 406847278 h 312"/>
              <a:gd name="T2" fmla="*/ 0 w 663"/>
              <a:gd name="T3" fmla="*/ 0 h 312"/>
              <a:gd name="T4" fmla="*/ 2147483647 w 663"/>
              <a:gd name="T5" fmla="*/ 0 h 312"/>
              <a:gd name="T6" fmla="*/ 2147483647 w 663"/>
              <a:gd name="T7" fmla="*/ 240989644 h 312"/>
              <a:gd name="T8" fmla="*/ 2147483647 w 663"/>
              <a:gd name="T9" fmla="*/ 240989644 h 312"/>
              <a:gd name="T10" fmla="*/ 2147483647 w 663"/>
              <a:gd name="T11" fmla="*/ 245242556 h 312"/>
              <a:gd name="T12" fmla="*/ 2147483647 w 663"/>
              <a:gd name="T13" fmla="*/ 252330347 h 312"/>
              <a:gd name="T14" fmla="*/ 2123651667 w 663"/>
              <a:gd name="T15" fmla="*/ 263671050 h 312"/>
              <a:gd name="T16" fmla="*/ 1953401817 w 663"/>
              <a:gd name="T17" fmla="*/ 279264666 h 312"/>
              <a:gd name="T18" fmla="*/ 1814512500 w 663"/>
              <a:gd name="T19" fmla="*/ 296276316 h 312"/>
              <a:gd name="T20" fmla="*/ 1666663333 w 663"/>
              <a:gd name="T21" fmla="*/ 321792600 h 312"/>
              <a:gd name="T22" fmla="*/ 1523295150 w 663"/>
              <a:gd name="T23" fmla="*/ 350143763 h 312"/>
              <a:gd name="T24" fmla="*/ 1393365683 w 663"/>
              <a:gd name="T25" fmla="*/ 374243203 h 312"/>
              <a:gd name="T26" fmla="*/ 1308241817 w 663"/>
              <a:gd name="T27" fmla="*/ 388418784 h 312"/>
              <a:gd name="T28" fmla="*/ 1209675000 w 663"/>
              <a:gd name="T29" fmla="*/ 402595556 h 312"/>
              <a:gd name="T30" fmla="*/ 1075266667 w 663"/>
              <a:gd name="T31" fmla="*/ 419606016 h 312"/>
              <a:gd name="T32" fmla="*/ 927417500 w 663"/>
              <a:gd name="T33" fmla="*/ 432364753 h 312"/>
              <a:gd name="T34" fmla="*/ 784049317 w 663"/>
              <a:gd name="T35" fmla="*/ 438034509 h 312"/>
              <a:gd name="T36" fmla="*/ 640679017 w 663"/>
              <a:gd name="T37" fmla="*/ 440869388 h 312"/>
              <a:gd name="T38" fmla="*/ 497310833 w 663"/>
              <a:gd name="T39" fmla="*/ 438034509 h 312"/>
              <a:gd name="T40" fmla="*/ 349461667 w 663"/>
              <a:gd name="T41" fmla="*/ 433781597 h 312"/>
              <a:gd name="T42" fmla="*/ 241935000 w 663"/>
              <a:gd name="T43" fmla="*/ 426693806 h 312"/>
              <a:gd name="T44" fmla="*/ 112007650 w 663"/>
              <a:gd name="T45" fmla="*/ 418187981 h 312"/>
              <a:gd name="T46" fmla="*/ 0 w 663"/>
              <a:gd name="T47" fmla="*/ 406847278 h 3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63" h="312">
                <a:moveTo>
                  <a:pt x="0" y="287"/>
                </a:moveTo>
                <a:lnTo>
                  <a:pt x="0" y="0"/>
                </a:lnTo>
                <a:lnTo>
                  <a:pt x="662" y="0"/>
                </a:lnTo>
                <a:lnTo>
                  <a:pt x="662" y="170"/>
                </a:lnTo>
                <a:lnTo>
                  <a:pt x="582" y="170"/>
                </a:lnTo>
                <a:lnTo>
                  <a:pt x="544" y="173"/>
                </a:lnTo>
                <a:lnTo>
                  <a:pt x="512" y="178"/>
                </a:lnTo>
                <a:lnTo>
                  <a:pt x="474" y="186"/>
                </a:lnTo>
                <a:lnTo>
                  <a:pt x="436" y="197"/>
                </a:lnTo>
                <a:lnTo>
                  <a:pt x="405" y="209"/>
                </a:lnTo>
                <a:lnTo>
                  <a:pt x="372" y="227"/>
                </a:lnTo>
                <a:lnTo>
                  <a:pt x="340" y="247"/>
                </a:lnTo>
                <a:lnTo>
                  <a:pt x="311" y="264"/>
                </a:lnTo>
                <a:lnTo>
                  <a:pt x="292" y="274"/>
                </a:lnTo>
                <a:lnTo>
                  <a:pt x="270" y="284"/>
                </a:lnTo>
                <a:lnTo>
                  <a:pt x="240" y="296"/>
                </a:lnTo>
                <a:lnTo>
                  <a:pt x="207" y="305"/>
                </a:lnTo>
                <a:lnTo>
                  <a:pt x="175" y="309"/>
                </a:lnTo>
                <a:lnTo>
                  <a:pt x="143" y="311"/>
                </a:lnTo>
                <a:lnTo>
                  <a:pt x="111" y="309"/>
                </a:lnTo>
                <a:lnTo>
                  <a:pt x="78" y="306"/>
                </a:lnTo>
                <a:lnTo>
                  <a:pt x="54" y="301"/>
                </a:lnTo>
                <a:lnTo>
                  <a:pt x="25" y="295"/>
                </a:lnTo>
                <a:lnTo>
                  <a:pt x="0" y="287"/>
                </a:lnTo>
              </a:path>
            </a:pathLst>
          </a:custGeom>
          <a:solidFill>
            <a:srgbClr val="8CF4EA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221566" y="3670673"/>
            <a:ext cx="1728788" cy="339725"/>
          </a:xfrm>
          <a:prstGeom prst="rect">
            <a:avLst/>
          </a:prstGeom>
          <a:solidFill>
            <a:srgbClr val="FFC5C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JATUH  TEMPO</a:t>
            </a:r>
          </a:p>
        </p:txBody>
      </p:sp>
      <p:sp>
        <p:nvSpPr>
          <p:cNvPr id="22" name="Freeform 26"/>
          <p:cNvSpPr>
            <a:spLocks/>
          </p:cNvSpPr>
          <p:nvPr/>
        </p:nvSpPr>
        <p:spPr bwMode="auto">
          <a:xfrm>
            <a:off x="2635478" y="4366244"/>
            <a:ext cx="1403350" cy="454025"/>
          </a:xfrm>
          <a:custGeom>
            <a:avLst/>
            <a:gdLst>
              <a:gd name="T0" fmla="*/ 0 w 663"/>
              <a:gd name="T1" fmla="*/ 495838088 h 382"/>
              <a:gd name="T2" fmla="*/ 0 w 663"/>
              <a:gd name="T3" fmla="*/ 0 h 382"/>
              <a:gd name="T4" fmla="*/ 2147483647 w 663"/>
              <a:gd name="T5" fmla="*/ 0 h 382"/>
              <a:gd name="T6" fmla="*/ 2147483647 w 663"/>
              <a:gd name="T7" fmla="*/ 295242236 h 382"/>
              <a:gd name="T8" fmla="*/ 2147483647 w 663"/>
              <a:gd name="T9" fmla="*/ 295242236 h 382"/>
              <a:gd name="T10" fmla="*/ 2147483647 w 663"/>
              <a:gd name="T11" fmla="*/ 299480595 h 382"/>
              <a:gd name="T12" fmla="*/ 2147483647 w 663"/>
              <a:gd name="T13" fmla="*/ 309369307 h 382"/>
              <a:gd name="T14" fmla="*/ 2123651667 w 663"/>
              <a:gd name="T15" fmla="*/ 323495190 h 382"/>
              <a:gd name="T16" fmla="*/ 1957880683 w 663"/>
              <a:gd name="T17" fmla="*/ 340447437 h 382"/>
              <a:gd name="T18" fmla="*/ 1810031517 w 663"/>
              <a:gd name="T19" fmla="*/ 361636855 h 382"/>
              <a:gd name="T20" fmla="*/ 1666663333 w 663"/>
              <a:gd name="T21" fmla="*/ 392714985 h 382"/>
              <a:gd name="T22" fmla="*/ 1523295150 w 663"/>
              <a:gd name="T23" fmla="*/ 426618292 h 382"/>
              <a:gd name="T24" fmla="*/ 1397846667 w 663"/>
              <a:gd name="T25" fmla="*/ 457696422 h 382"/>
              <a:gd name="T26" fmla="*/ 1303760833 w 663"/>
              <a:gd name="T27" fmla="*/ 476060664 h 382"/>
              <a:gd name="T28" fmla="*/ 1209675000 w 663"/>
              <a:gd name="T29" fmla="*/ 491599729 h 382"/>
              <a:gd name="T30" fmla="*/ 1075266667 w 663"/>
              <a:gd name="T31" fmla="*/ 512790335 h 382"/>
              <a:gd name="T32" fmla="*/ 927417500 w 663"/>
              <a:gd name="T33" fmla="*/ 526916218 h 382"/>
              <a:gd name="T34" fmla="*/ 788528183 w 663"/>
              <a:gd name="T35" fmla="*/ 535391747 h 382"/>
              <a:gd name="T36" fmla="*/ 640679017 w 663"/>
              <a:gd name="T37" fmla="*/ 538216924 h 382"/>
              <a:gd name="T38" fmla="*/ 497310833 w 663"/>
              <a:gd name="T39" fmla="*/ 535391747 h 382"/>
              <a:gd name="T40" fmla="*/ 353942650 w 663"/>
              <a:gd name="T41" fmla="*/ 529741394 h 382"/>
              <a:gd name="T42" fmla="*/ 241935000 w 663"/>
              <a:gd name="T43" fmla="*/ 521265865 h 382"/>
              <a:gd name="T44" fmla="*/ 112007650 w 663"/>
              <a:gd name="T45" fmla="*/ 509965159 h 382"/>
              <a:gd name="T46" fmla="*/ 0 w 663"/>
              <a:gd name="T47" fmla="*/ 495838088 h 38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63" h="382">
                <a:moveTo>
                  <a:pt x="0" y="351"/>
                </a:moveTo>
                <a:lnTo>
                  <a:pt x="0" y="0"/>
                </a:lnTo>
                <a:lnTo>
                  <a:pt x="662" y="0"/>
                </a:lnTo>
                <a:lnTo>
                  <a:pt x="662" y="209"/>
                </a:lnTo>
                <a:lnTo>
                  <a:pt x="582" y="209"/>
                </a:lnTo>
                <a:lnTo>
                  <a:pt x="544" y="212"/>
                </a:lnTo>
                <a:lnTo>
                  <a:pt x="512" y="219"/>
                </a:lnTo>
                <a:lnTo>
                  <a:pt x="474" y="229"/>
                </a:lnTo>
                <a:lnTo>
                  <a:pt x="437" y="241"/>
                </a:lnTo>
                <a:lnTo>
                  <a:pt x="404" y="256"/>
                </a:lnTo>
                <a:lnTo>
                  <a:pt x="372" y="278"/>
                </a:lnTo>
                <a:lnTo>
                  <a:pt x="340" y="302"/>
                </a:lnTo>
                <a:lnTo>
                  <a:pt x="312" y="324"/>
                </a:lnTo>
                <a:lnTo>
                  <a:pt x="291" y="337"/>
                </a:lnTo>
                <a:lnTo>
                  <a:pt x="270" y="348"/>
                </a:lnTo>
                <a:lnTo>
                  <a:pt x="240" y="363"/>
                </a:lnTo>
                <a:lnTo>
                  <a:pt x="207" y="373"/>
                </a:lnTo>
                <a:lnTo>
                  <a:pt x="176" y="379"/>
                </a:lnTo>
                <a:lnTo>
                  <a:pt x="143" y="381"/>
                </a:lnTo>
                <a:lnTo>
                  <a:pt x="111" y="379"/>
                </a:lnTo>
                <a:lnTo>
                  <a:pt x="79" y="375"/>
                </a:lnTo>
                <a:lnTo>
                  <a:pt x="54" y="369"/>
                </a:lnTo>
                <a:lnTo>
                  <a:pt x="25" y="361"/>
                </a:lnTo>
                <a:lnTo>
                  <a:pt x="0" y="351"/>
                </a:lnTo>
              </a:path>
            </a:pathLst>
          </a:custGeom>
          <a:solidFill>
            <a:srgbClr val="8CF4EA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4910791" y="4381873"/>
            <a:ext cx="896938" cy="584200"/>
          </a:xfrm>
          <a:prstGeom prst="rect">
            <a:avLst/>
          </a:prstGeom>
          <a:solidFill>
            <a:srgbClr val="FFC5C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JATUH</a:t>
            </a:r>
          </a:p>
          <a:p>
            <a:r>
              <a:rPr lang="en-US" sz="1600">
                <a:latin typeface="Arial" panose="020B0604020202020204" pitchFamily="34" charset="0"/>
              </a:rPr>
              <a:t>TEMPO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4080529" y="4332661"/>
            <a:ext cx="6016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1 bln</a:t>
            </a: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5058429" y="2827711"/>
            <a:ext cx="1584325" cy="863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>
                <a:latin typeface="Arial" panose="020B0604020202020204" pitchFamily="34" charset="0"/>
              </a:rPr>
              <a:t>Ternyata SPOP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latin typeface="Arial" panose="020B0604020202020204" pitchFamily="34" charset="0"/>
              </a:rPr>
              <a:t>tdk benar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latin typeface="Arial" panose="020B0604020202020204" pitchFamily="34" charset="0"/>
              </a:rPr>
              <a:t>(Ketetapan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latin typeface="Arial" panose="020B0604020202020204" pitchFamily="34" charset="0"/>
              </a:rPr>
              <a:t>kurang</a:t>
            </a:r>
            <a:r>
              <a:rPr lang="en-US" sz="1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8185804" y="3134098"/>
            <a:ext cx="112395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>
                <a:latin typeface="Arial" panose="020B0604020202020204" pitchFamily="34" charset="0"/>
              </a:rPr>
              <a:t>+ denda 25% </a:t>
            </a:r>
          </a:p>
          <a:p>
            <a:r>
              <a:rPr lang="en-US" sz="1200">
                <a:latin typeface="Arial" panose="020B0604020202020204" pitchFamily="34" charset="0"/>
              </a:rPr>
              <a:t>dari selisih </a:t>
            </a:r>
          </a:p>
          <a:p>
            <a:r>
              <a:rPr lang="en-US" sz="1200">
                <a:latin typeface="Arial" panose="020B0604020202020204" pitchFamily="34" charset="0"/>
              </a:rPr>
              <a:t>pajak terutang</a:t>
            </a:r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4307541" y="3873873"/>
            <a:ext cx="6096000" cy="571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3189941" y="3016623"/>
            <a:ext cx="203200" cy="6286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2766079" y="3246811"/>
            <a:ext cx="847725" cy="333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6 bulan</a:t>
            </a:r>
          </a:p>
        </p:txBody>
      </p:sp>
      <p:sp>
        <p:nvSpPr>
          <p:cNvPr id="30" name="Rectangle 59"/>
          <p:cNvSpPr>
            <a:spLocks noChangeArrowheads="1"/>
          </p:cNvSpPr>
          <p:nvPr/>
        </p:nvSpPr>
        <p:spPr bwMode="auto">
          <a:xfrm>
            <a:off x="3418541" y="3016623"/>
            <a:ext cx="1295400" cy="11430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6974541" y="3016623"/>
            <a:ext cx="889000" cy="11430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" name="Rectangle 62"/>
          <p:cNvSpPr>
            <a:spLocks noChangeArrowheads="1"/>
          </p:cNvSpPr>
          <p:nvPr/>
        </p:nvSpPr>
        <p:spPr bwMode="auto">
          <a:xfrm>
            <a:off x="3189941" y="4116761"/>
            <a:ext cx="203200" cy="271462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" name="AutoShape 72"/>
          <p:cNvSpPr>
            <a:spLocks noChangeArrowheads="1"/>
          </p:cNvSpPr>
          <p:nvPr/>
        </p:nvSpPr>
        <p:spPr bwMode="auto">
          <a:xfrm rot="16200000" flipH="1">
            <a:off x="3234391" y="4105648"/>
            <a:ext cx="114300" cy="5080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8434847" y="1741067"/>
            <a:ext cx="6953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00">
                <a:latin typeface="Arial" panose="020B0604020202020204" pitchFamily="34" charset="0"/>
              </a:rPr>
              <a:t>SKP</a:t>
            </a:r>
          </a:p>
        </p:txBody>
      </p:sp>
      <p:sp>
        <p:nvSpPr>
          <p:cNvPr id="35" name="Freeform 15"/>
          <p:cNvSpPr>
            <a:spLocks/>
          </p:cNvSpPr>
          <p:nvPr/>
        </p:nvSpPr>
        <p:spPr bwMode="auto">
          <a:xfrm>
            <a:off x="5155072" y="1531517"/>
            <a:ext cx="1905000" cy="852488"/>
          </a:xfrm>
          <a:custGeom>
            <a:avLst/>
            <a:gdLst>
              <a:gd name="T0" fmla="*/ 0 w 900"/>
              <a:gd name="T1" fmla="*/ 503231416 h 715"/>
              <a:gd name="T2" fmla="*/ 2047487650 w 900"/>
              <a:gd name="T3" fmla="*/ 0 h 715"/>
              <a:gd name="T4" fmla="*/ 2147483647 w 900"/>
              <a:gd name="T5" fmla="*/ 503231416 h 715"/>
              <a:gd name="T6" fmla="*/ 2047487650 w 900"/>
              <a:gd name="T7" fmla="*/ 1014992482 h 715"/>
              <a:gd name="T8" fmla="*/ 0 w 900"/>
              <a:gd name="T9" fmla="*/ 503231416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0" h="715">
                <a:moveTo>
                  <a:pt x="0" y="354"/>
                </a:moveTo>
                <a:lnTo>
                  <a:pt x="457" y="0"/>
                </a:lnTo>
                <a:lnTo>
                  <a:pt x="899" y="354"/>
                </a:lnTo>
                <a:lnTo>
                  <a:pt x="457" y="714"/>
                </a:lnTo>
                <a:lnTo>
                  <a:pt x="0" y="354"/>
                </a:lnTo>
              </a:path>
            </a:pathLst>
          </a:custGeom>
          <a:solidFill>
            <a:srgbClr val="C8FEC8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2621422" y="1658517"/>
            <a:ext cx="1173162" cy="579438"/>
            <a:chOff x="307" y="1333"/>
            <a:chExt cx="554" cy="487"/>
          </a:xfrm>
        </p:grpSpPr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340" y="1333"/>
              <a:ext cx="521" cy="46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07" y="1360"/>
              <a:ext cx="521" cy="46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2" tIns="41275" rIns="80962" bIns="41275" anchor="ctr" anchorCtr="1"/>
            <a:lstStyle>
              <a:lvl1pPr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 b="1">
                  <a:latin typeface="Arial" panose="020B0604020202020204" pitchFamily="34" charset="0"/>
                </a:rPr>
                <a:t>SPOP</a:t>
              </a:r>
            </a:p>
          </p:txBody>
        </p:sp>
      </p:grp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4469272" y="1709317"/>
            <a:ext cx="6254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30 hr</a:t>
            </a: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6958472" y="1706142"/>
            <a:ext cx="685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>
                <a:latin typeface="Arial" panose="020B0604020202020204" pitchFamily="34" charset="0"/>
              </a:rPr>
              <a:t>TIDAK</a:t>
            </a: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8237997" y="1977605"/>
            <a:ext cx="11049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>
                <a:latin typeface="Arial" panose="020B0604020202020204" pitchFamily="34" charset="0"/>
              </a:rPr>
              <a:t>+ denda 25% </a:t>
            </a:r>
          </a:p>
          <a:p>
            <a:r>
              <a:rPr lang="en-US" sz="1200">
                <a:latin typeface="Arial" panose="020B0604020202020204" pitchFamily="34" charset="0"/>
              </a:rPr>
              <a:t>dari pokok </a:t>
            </a:r>
          </a:p>
          <a:p>
            <a:r>
              <a:rPr lang="en-US" sz="1200">
                <a:latin typeface="Arial" panose="020B0604020202020204" pitchFamily="34" charset="0"/>
              </a:rPr>
              <a:t>pajak</a:t>
            </a:r>
          </a:p>
        </p:txBody>
      </p:sp>
      <p:sp>
        <p:nvSpPr>
          <p:cNvPr id="42" name="AutoShape 46"/>
          <p:cNvSpPr>
            <a:spLocks noChangeArrowheads="1"/>
          </p:cNvSpPr>
          <p:nvPr/>
        </p:nvSpPr>
        <p:spPr bwMode="auto">
          <a:xfrm>
            <a:off x="2996072" y="247230"/>
            <a:ext cx="6791325" cy="90487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>
                <a:latin typeface="Arial" panose="020B0604020202020204" pitchFamily="34" charset="0"/>
              </a:rPr>
              <a:t>PENDAFTARAN, PENAGIHAN, </a:t>
            </a:r>
          </a:p>
          <a:p>
            <a:pPr algn="ctr"/>
            <a:r>
              <a:rPr lang="en-US" sz="2400">
                <a:latin typeface="Arial" panose="020B0604020202020204" pitchFamily="34" charset="0"/>
              </a:rPr>
              <a:t>DAN SANKSI ADMINISTRASI</a:t>
            </a:r>
          </a:p>
        </p:txBody>
      </p:sp>
      <p:sp>
        <p:nvSpPr>
          <p:cNvPr id="43" name="AutoShape 48"/>
          <p:cNvSpPr>
            <a:spLocks noChangeArrowheads="1"/>
          </p:cNvSpPr>
          <p:nvPr/>
        </p:nvSpPr>
        <p:spPr bwMode="auto">
          <a:xfrm>
            <a:off x="7966534" y="1842667"/>
            <a:ext cx="203200" cy="28575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3800934" y="1956967"/>
            <a:ext cx="1422400" cy="571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6950534" y="1956967"/>
            <a:ext cx="1016000" cy="571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10303334" y="1899817"/>
            <a:ext cx="101600" cy="2028825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9642934" y="1899817"/>
            <a:ext cx="762000" cy="571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" name="Rectangle 71"/>
          <p:cNvSpPr>
            <a:spLocks noChangeArrowheads="1"/>
          </p:cNvSpPr>
          <p:nvPr/>
        </p:nvSpPr>
        <p:spPr bwMode="auto">
          <a:xfrm>
            <a:off x="9604834" y="3050755"/>
            <a:ext cx="800100" cy="49212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" name="Rectangle 36"/>
          <p:cNvSpPr>
            <a:spLocks noGrp="1" noChangeArrowheads="1"/>
          </p:cNvSpPr>
          <p:nvPr>
            <p:ph idx="1"/>
          </p:nvPr>
        </p:nvSpPr>
        <p:spPr bwMode="auto">
          <a:xfrm>
            <a:off x="8068134" y="5569463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</a:rPr>
              <a:t>SURAT PERINTAH</a:t>
            </a:r>
          </a:p>
          <a:p>
            <a:r>
              <a:rPr lang="en-US" sz="1400" dirty="0">
                <a:latin typeface="Arial" panose="020B0604020202020204" pitchFamily="34" charset="0"/>
              </a:rPr>
              <a:t>MELAKUKAN PE- NYITAAN</a:t>
            </a: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>
            <a:off x="6918979" y="4346948"/>
            <a:ext cx="16398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</a:rPr>
              <a:t>TEGORAN</a:t>
            </a:r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4059891" y="4583859"/>
            <a:ext cx="889000" cy="42862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2" name="Rectangle 68"/>
          <p:cNvSpPr>
            <a:spLocks noChangeArrowheads="1"/>
          </p:cNvSpPr>
          <p:nvPr/>
        </p:nvSpPr>
        <p:spPr bwMode="auto">
          <a:xfrm>
            <a:off x="7387291" y="5898309"/>
            <a:ext cx="812800" cy="42862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8660466" y="4189785"/>
            <a:ext cx="6270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21 hr</a:t>
            </a:r>
          </a:p>
        </p:txBody>
      </p:sp>
      <p:sp>
        <p:nvSpPr>
          <p:cNvPr id="54" name="Rectangle 64"/>
          <p:cNvSpPr>
            <a:spLocks noChangeArrowheads="1"/>
          </p:cNvSpPr>
          <p:nvPr/>
        </p:nvSpPr>
        <p:spPr bwMode="auto">
          <a:xfrm>
            <a:off x="6057684" y="4620792"/>
            <a:ext cx="889000" cy="42862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5" name="Rectangle 65"/>
          <p:cNvSpPr>
            <a:spLocks noChangeArrowheads="1"/>
          </p:cNvSpPr>
          <p:nvPr/>
        </p:nvSpPr>
        <p:spPr bwMode="auto">
          <a:xfrm>
            <a:off x="8512829" y="4529234"/>
            <a:ext cx="787400" cy="42862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" name="AutoShape 70"/>
          <p:cNvSpPr>
            <a:spLocks noChangeArrowheads="1"/>
          </p:cNvSpPr>
          <p:nvPr/>
        </p:nvSpPr>
        <p:spPr bwMode="auto">
          <a:xfrm flipH="1">
            <a:off x="3413993" y="5821402"/>
            <a:ext cx="254000" cy="171450"/>
          </a:xfrm>
          <a:prstGeom prst="rightArrow">
            <a:avLst>
              <a:gd name="adj1" fmla="val 50000"/>
              <a:gd name="adj2" fmla="val 74108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68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360706" y="1746250"/>
            <a:ext cx="8331200" cy="47291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lIns="77788" tIns="38100" rIns="77788" bIns="381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 algn="just" defTabSz="768350">
              <a:buClr>
                <a:srgbClr val="FF0000"/>
              </a:buClr>
              <a:buFont typeface="Wingdings" panose="05000000000000000000" pitchFamily="2" charset="2"/>
              <a:buChar char="w"/>
            </a:pPr>
            <a:endParaRPr lang="en-US" sz="1600">
              <a:latin typeface="Arial" panose="020B0604020202020204" pitchFamily="34" charset="0"/>
            </a:endParaRPr>
          </a:p>
          <a:p>
            <a:pPr marL="287338" indent="-287338" algn="just" defTabSz="768350"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600">
                <a:latin typeface="Arial" panose="020B0604020202020204" pitchFamily="34" charset="0"/>
              </a:rPr>
              <a:t>Keberatan diajukan atas :</a:t>
            </a:r>
          </a:p>
          <a:p>
            <a:pPr marL="671513" lvl="1" indent="-269875" algn="just" defTabSz="7683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>
                <a:latin typeface="Arial" panose="020B0604020202020204" pitchFamily="34" charset="0"/>
              </a:rPr>
              <a:t>Surat Pemberitahuan Pajak Terutang (SPPT);</a:t>
            </a:r>
          </a:p>
          <a:p>
            <a:pPr marL="671513" lvl="1" indent="-269875" algn="just" defTabSz="7683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600">
                <a:latin typeface="Arial" panose="020B0604020202020204" pitchFamily="34" charset="0"/>
              </a:rPr>
              <a:t>Surat Ketetapan Pajak (SKP).</a:t>
            </a:r>
          </a:p>
          <a:p>
            <a:pPr marL="287338" indent="-287338" algn="just" defTabSz="768350"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600">
                <a:latin typeface="Arial" panose="020B0604020202020204" pitchFamily="34" charset="0"/>
              </a:rPr>
              <a:t>Jangka waktu pengajuan keberatan adalah 3 (tiga) bulan setelah SPPT atau SKP diterima oleh WP kecuali WP dalam keadaan di luar kekuasaannya. </a:t>
            </a:r>
          </a:p>
          <a:p>
            <a:pPr marL="287338" indent="-287338" algn="just" defTabSz="768350"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600">
                <a:latin typeface="Arial" panose="020B0604020202020204" pitchFamily="34" charset="0"/>
              </a:rPr>
              <a:t>Direktur Jenderal Pajak harus memberikan keputusan atas keberatan WP paling lama 12 bulan sejak tanggal Surat Keberatan diterima.</a:t>
            </a:r>
          </a:p>
          <a:p>
            <a:pPr marL="287338" indent="-287338" algn="just" defTabSz="768350"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600">
                <a:latin typeface="Arial" panose="020B0604020202020204" pitchFamily="34" charset="0"/>
              </a:rPr>
              <a:t>Atas keberatan yang diajukan, Direktur Jenderal Pajak dapat menerima seluruhnya atau sebagian, menolak, atau menambah jumlah pajak terutang.</a:t>
            </a:r>
          </a:p>
          <a:p>
            <a:pPr marL="287338" indent="-287338" algn="just" defTabSz="768350"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600">
                <a:latin typeface="Arial" panose="020B0604020202020204" pitchFamily="34" charset="0"/>
              </a:rPr>
              <a:t>Keberatan dapat diajukan dalam hal terjadi perbedaan persepsi antara Wajib Pajak dan Fiskus</a:t>
            </a:r>
          </a:p>
          <a:p>
            <a:pPr marL="287338" indent="-287338" algn="just" defTabSz="768350"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600">
                <a:latin typeface="Arial" panose="020B0604020202020204" pitchFamily="34" charset="0"/>
              </a:rPr>
              <a:t>Wajib Pajak dapat mengajukan banding atas keberatan terhadap keputusan Direktur Jenderal Pajak kepada Badan Penyelesaian Sengketa Pajak.</a:t>
            </a:r>
          </a:p>
          <a:p>
            <a:pPr marL="287338" indent="-287338" algn="just" defTabSz="768350"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600">
                <a:latin typeface="Arial" panose="020B0604020202020204" pitchFamily="34" charset="0"/>
              </a:rPr>
              <a:t>Ketentuan banding PBB mengikuti ketentuan Pasal 27             UU No. 6 Tahun 1983 tentang KUP sebagaimana telah diubah dengan UU No. 9 Tahun 1994.</a:t>
            </a:r>
          </a:p>
          <a:p>
            <a:pPr marL="287338" indent="-287338" algn="just" defTabSz="768350">
              <a:buClr>
                <a:srgbClr val="FF0000"/>
              </a:buClr>
              <a:buFont typeface="Wingdings" panose="05000000000000000000" pitchFamily="2" charset="2"/>
              <a:buChar char="w"/>
            </a:pPr>
            <a:r>
              <a:rPr lang="en-US" sz="1600">
                <a:latin typeface="Arial" panose="020B0604020202020204" pitchFamily="34" charset="0"/>
              </a:rPr>
              <a:t>Pengajuan keberatan atau banding tidak menunda pembayaran pajak.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3079844" y="365125"/>
            <a:ext cx="6689725" cy="1020762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>
                <a:latin typeface="Arial" panose="020B0604020202020204" pitchFamily="34" charset="0"/>
              </a:rPr>
              <a:t>KEBERATAN DAN BANDING</a:t>
            </a:r>
            <a:r>
              <a:rPr lang="en-US" sz="2400" b="1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887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6552173" y="1671638"/>
            <a:ext cx="4200525" cy="2733675"/>
          </a:xfrm>
          <a:prstGeom prst="roundRect">
            <a:avLst>
              <a:gd name="adj" fmla="val 8255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6552172" y="4672012"/>
            <a:ext cx="4200525" cy="1533525"/>
          </a:xfrm>
          <a:prstGeom prst="roundRect">
            <a:avLst>
              <a:gd name="adj" fmla="val 8255"/>
            </a:avLst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3199373" y="2243138"/>
            <a:ext cx="2625725" cy="619125"/>
          </a:xfrm>
          <a:prstGeom prst="roundRect">
            <a:avLst>
              <a:gd name="adj" fmla="val 12477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097773" y="5043488"/>
            <a:ext cx="2727325" cy="619125"/>
          </a:xfrm>
          <a:prstGeom prst="roundRect">
            <a:avLst>
              <a:gd name="adj" fmla="val 12477"/>
            </a:avLst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807385" y="2263775"/>
            <a:ext cx="1476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/>
              <a:t>PAJAK</a:t>
            </a:r>
          </a:p>
          <a:p>
            <a:pPr algn="ctr"/>
            <a:r>
              <a:rPr lang="en-US" sz="1800" b="1"/>
              <a:t>TERUTANG</a:t>
            </a: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5883835" y="2409825"/>
            <a:ext cx="558800" cy="285750"/>
          </a:xfrm>
          <a:prstGeom prst="rightArrow">
            <a:avLst>
              <a:gd name="adj1" fmla="val 50000"/>
              <a:gd name="adj2" fmla="val 978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5883835" y="5210175"/>
            <a:ext cx="558800" cy="285750"/>
          </a:xfrm>
          <a:prstGeom prst="rightArrow">
            <a:avLst>
              <a:gd name="adj1" fmla="val 50000"/>
              <a:gd name="adj2" fmla="val 978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410511" y="198438"/>
            <a:ext cx="6165850" cy="89217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</a:rPr>
              <a:t>PENGURANGAN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386573" y="1266825"/>
            <a:ext cx="203200" cy="41719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589773" y="1266825"/>
            <a:ext cx="4165600" cy="11430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450573" y="1095375"/>
            <a:ext cx="304800" cy="1714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2538973" y="2352675"/>
            <a:ext cx="558800" cy="285750"/>
          </a:xfrm>
          <a:prstGeom prst="rightArrow">
            <a:avLst>
              <a:gd name="adj1" fmla="val 50000"/>
              <a:gd name="adj2" fmla="val 978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2538973" y="5210175"/>
            <a:ext cx="558800" cy="285750"/>
          </a:xfrm>
          <a:prstGeom prst="rightArrow">
            <a:avLst>
              <a:gd name="adj1" fmla="val 50000"/>
              <a:gd name="adj2" fmla="val 978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699809" y="1713706"/>
            <a:ext cx="411162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Menteri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Keuangan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dalam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hal</a:t>
            </a:r>
            <a:r>
              <a:rPr lang="en-US" sz="1800" dirty="0">
                <a:latin typeface="Arial" charset="0"/>
              </a:rPr>
              <a:t> :</a:t>
            </a:r>
          </a:p>
          <a:p>
            <a:pPr marL="381000" lvl="1" indent="-190500" eaLnBrk="0" hangingPunct="0">
              <a:spcBef>
                <a:spcPct val="30000"/>
              </a:spcBef>
              <a:defRPr/>
            </a:pPr>
            <a:r>
              <a:rPr lang="en-US" sz="1800" dirty="0">
                <a:latin typeface="Arial" charset="0"/>
              </a:rPr>
              <a:t>-  </a:t>
            </a:r>
            <a:r>
              <a:rPr lang="en-US" sz="1800" dirty="0" err="1">
                <a:latin typeface="Arial" charset="0"/>
              </a:rPr>
              <a:t>Kondisi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tertentu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Objek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pajak</a:t>
            </a:r>
            <a:r>
              <a:rPr lang="en-US" sz="1800" dirty="0">
                <a:latin typeface="Arial" charset="0"/>
              </a:rPr>
              <a:t> yang </a:t>
            </a:r>
            <a:r>
              <a:rPr lang="en-US" sz="1800" dirty="0" err="1">
                <a:latin typeface="Arial" charset="0"/>
              </a:rPr>
              <a:t>ada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hubungannya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dengan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subjek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pajak</a:t>
            </a:r>
            <a:r>
              <a:rPr lang="en-US" sz="1800" dirty="0">
                <a:latin typeface="Arial" charset="0"/>
              </a:rPr>
              <a:t>/</a:t>
            </a:r>
            <a:r>
              <a:rPr lang="en-US" sz="1800" dirty="0" err="1">
                <a:latin typeface="Arial" charset="0"/>
              </a:rPr>
              <a:t>sebab</a:t>
            </a:r>
            <a:r>
              <a:rPr lang="en-US" sz="1800" dirty="0">
                <a:latin typeface="Arial" charset="0"/>
              </a:rPr>
              <a:t> -</a:t>
            </a:r>
            <a:r>
              <a:rPr lang="en-US" sz="1800" dirty="0" err="1">
                <a:latin typeface="Arial" charset="0"/>
              </a:rPr>
              <a:t>sebab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tertentu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lainnya</a:t>
            </a:r>
            <a:endParaRPr lang="en-US" sz="1800" dirty="0">
              <a:latin typeface="Arial" charset="0"/>
            </a:endParaRPr>
          </a:p>
          <a:p>
            <a:pPr eaLnBrk="0" hangingPunct="0">
              <a:lnSpc>
                <a:spcPct val="10000"/>
              </a:lnSpc>
              <a:spcBef>
                <a:spcPct val="30000"/>
              </a:spcBef>
              <a:defRPr/>
            </a:pPr>
            <a:endParaRPr lang="en-US" sz="1800" dirty="0">
              <a:latin typeface="Arial" charset="0"/>
            </a:endParaRPr>
          </a:p>
          <a:p>
            <a:pPr marL="381000" lvl="1" indent="-190500" eaLnBrk="0" hangingPunct="0">
              <a:spcBef>
                <a:spcPct val="30000"/>
              </a:spcBef>
              <a:defRPr/>
            </a:pPr>
            <a:r>
              <a:rPr lang="en-US" sz="1800" dirty="0">
                <a:latin typeface="Arial" charset="0"/>
              </a:rPr>
              <a:t>-  </a:t>
            </a:r>
            <a:r>
              <a:rPr lang="en-US" sz="1800" dirty="0" err="1">
                <a:latin typeface="Arial" charset="0"/>
              </a:rPr>
              <a:t>Objek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pajak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terkena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bencana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alam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atau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sebab</a:t>
            </a:r>
            <a:r>
              <a:rPr lang="en-US" sz="1800" dirty="0">
                <a:latin typeface="Arial" charset="0"/>
              </a:rPr>
              <a:t> lain yang </a:t>
            </a:r>
            <a:r>
              <a:rPr lang="en-US" sz="1800" dirty="0" err="1">
                <a:latin typeface="Arial" charset="0"/>
              </a:rPr>
              <a:t>luar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biasa</a:t>
            </a:r>
            <a:endParaRPr lang="en-US" sz="1800" dirty="0">
              <a:latin typeface="Arial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3349111" y="4982464"/>
            <a:ext cx="18954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/>
              <a:t>DENDA</a:t>
            </a:r>
          </a:p>
          <a:p>
            <a:pPr algn="ctr"/>
            <a:r>
              <a:rPr lang="en-US" sz="1800" b="1"/>
              <a:t>ADMINISTRASI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699809" y="4759325"/>
            <a:ext cx="390525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 dirty="0" err="1">
                <a:latin typeface="Arial" panose="020B0604020202020204" pitchFamily="34" charset="0"/>
              </a:rPr>
              <a:t>Dirjen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Pajak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>
                <a:latin typeface="Arial" panose="020B0604020202020204" pitchFamily="34" charset="0"/>
              </a:rPr>
              <a:t>atas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permintaan</a:t>
            </a:r>
            <a:r>
              <a:rPr lang="en-US" dirty="0">
                <a:latin typeface="Arial" panose="020B0604020202020204" pitchFamily="34" charset="0"/>
              </a:rPr>
              <a:t> WAJIB PAJAK</a:t>
            </a:r>
          </a:p>
          <a:p>
            <a:pPr algn="ctr"/>
            <a:r>
              <a:rPr lang="en-US" dirty="0" err="1">
                <a:latin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hal-hal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tertentu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04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112715" y="1908175"/>
            <a:ext cx="7908925" cy="1247775"/>
          </a:xfrm>
          <a:prstGeom prst="roundRect">
            <a:avLst>
              <a:gd name="adj" fmla="val 12477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807915" y="365125"/>
            <a:ext cx="8315325" cy="13811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>
                <a:latin typeface="Arial" panose="020B0604020202020204" pitchFamily="34" charset="0"/>
              </a:rPr>
              <a:t>KEWAJIBAN PEJABAT YANG DALAM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JABATAN/TUGAS PEKERJAANNYA 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BERKAITAN LANGSUNG DENGAN Objek PAJAK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81027" y="2105025"/>
            <a:ext cx="7056438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/>
              <a:t>1. </a:t>
            </a:r>
            <a:r>
              <a:rPr lang="en-US" sz="1400" b="1"/>
              <a:t>MENYAMPAIKAN LAPORAN BULANAN</a:t>
            </a:r>
          </a:p>
          <a:p>
            <a:r>
              <a:rPr lang="en-US" sz="1400" b="1"/>
              <a:t>    MENGENAI SEMUA MUTASI DAN PERUBAHAN OBJEK PAJAK KEPADA DJP;</a:t>
            </a:r>
          </a:p>
          <a:p>
            <a:endParaRPr lang="en-US" sz="1400" b="1"/>
          </a:p>
          <a:p>
            <a:r>
              <a:rPr lang="en-US" sz="1400" b="1"/>
              <a:t>2. MEMBERIKAN KETERANGAN YANG DIPERLUKAN ATAS PERMINTAAN DJP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417515" y="3565525"/>
            <a:ext cx="7299325" cy="790575"/>
          </a:xfrm>
          <a:prstGeom prst="roundRect">
            <a:avLst>
              <a:gd name="adj" fmla="val 12477"/>
            </a:avLst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093915" y="3584575"/>
            <a:ext cx="370522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400" b="1"/>
              <a:t>KEWAJIBAN TERSEBUT BERLAKU</a:t>
            </a:r>
          </a:p>
          <a:p>
            <a:pPr algn="ctr"/>
            <a:r>
              <a:rPr lang="en-US" sz="1400" b="1"/>
              <a:t>JUGA BAGI PEJABAT LAIN YANG ADA</a:t>
            </a:r>
          </a:p>
          <a:p>
            <a:pPr algn="ctr"/>
            <a:r>
              <a:rPr lang="en-US" sz="1400" b="1"/>
              <a:t>HUBUNGANNYA DENGAN OBJEK PAJAK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765177" y="4708525"/>
            <a:ext cx="6477000" cy="790575"/>
          </a:xfrm>
          <a:prstGeom prst="roundRect">
            <a:avLst>
              <a:gd name="adj" fmla="val 12477"/>
            </a:avLst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189165" y="4727575"/>
            <a:ext cx="3732212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400"/>
              <a:t>KEWAJIBAN UNTUK MERAHASIAKAN</a:t>
            </a:r>
          </a:p>
          <a:p>
            <a:pPr algn="ctr"/>
            <a:r>
              <a:rPr lang="en-US" sz="1400"/>
              <a:t>DITIADAKAN SEPANJANG MENYANGKUT </a:t>
            </a:r>
          </a:p>
          <a:p>
            <a:pPr algn="ctr"/>
            <a:r>
              <a:rPr lang="en-US" sz="1400"/>
              <a:t>PELAKSANAAN UNDANG-UNDANG PBB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6200000" flipH="1">
            <a:off x="6872708" y="2896394"/>
            <a:ext cx="185737" cy="914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 flipH="1">
            <a:off x="6844133" y="4067969"/>
            <a:ext cx="242887" cy="914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069977" y="5908675"/>
            <a:ext cx="5791200" cy="681037"/>
          </a:xfrm>
          <a:prstGeom prst="roundRect">
            <a:avLst>
              <a:gd name="adj" fmla="val 12477"/>
            </a:avLst>
          </a:prstGeom>
          <a:solidFill>
            <a:srgbClr val="FCFAC4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293690" y="5888037"/>
            <a:ext cx="789463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400"/>
              <a:t>TIDAK MEMENUHI KEWAJIBAN DIKENAKAN </a:t>
            </a:r>
          </a:p>
          <a:p>
            <a:pPr algn="ctr"/>
            <a:r>
              <a:rPr lang="en-US" sz="1400"/>
              <a:t>SANKSI MENURUT PERATURAN </a:t>
            </a:r>
          </a:p>
          <a:p>
            <a:pPr algn="ctr"/>
            <a:r>
              <a:rPr lang="en-US" sz="1400"/>
              <a:t>PERUNDANG-UNDANGAN YANG BERLAKU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6200000" flipH="1">
            <a:off x="6844133" y="5210969"/>
            <a:ext cx="242887" cy="914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1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09800" y="883024"/>
            <a:ext cx="8316913" cy="101917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</a:rPr>
              <a:t>HAL-HAL YANG TIDAK DIATUR SECARA KHUSUS DALAM UU PBB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67200" y="1960937"/>
            <a:ext cx="3960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Arial" panose="020B0604020202020204" pitchFamily="34" charset="0"/>
              </a:rPr>
              <a:t>Pasal  23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362200" y="4464424"/>
            <a:ext cx="7907338" cy="1538288"/>
          </a:xfrm>
          <a:prstGeom prst="roundRect">
            <a:avLst>
              <a:gd name="adj" fmla="val 4713"/>
            </a:avLst>
          </a:prstGeom>
          <a:solidFill>
            <a:srgbClr val="FFE1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414587" y="2608123"/>
            <a:ext cx="7907337" cy="742950"/>
          </a:xfrm>
          <a:prstGeom prst="roundRect">
            <a:avLst>
              <a:gd name="adj" fmla="val 4713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6200000" flipH="1">
            <a:off x="5868987" y="2710237"/>
            <a:ext cx="461963" cy="2141538"/>
          </a:xfrm>
          <a:prstGeom prst="rightArrow">
            <a:avLst>
              <a:gd name="adj1" fmla="val 50000"/>
              <a:gd name="adj2" fmla="val 25009"/>
            </a:avLst>
          </a:prstGeom>
          <a:gradFill rotWithShape="0">
            <a:gsLst>
              <a:gs pos="0">
                <a:srgbClr val="008E6B"/>
              </a:gs>
              <a:gs pos="50000">
                <a:srgbClr val="00CC99"/>
              </a:gs>
              <a:gs pos="100000">
                <a:srgbClr val="008E6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08248" y="2650985"/>
            <a:ext cx="77200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anose="020B0604020202020204" pitchFamily="34" charset="0"/>
              </a:rPr>
              <a:t>TIDAK DIATUR DALAM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anose="020B0604020202020204" pitchFamily="34" charset="0"/>
              </a:rPr>
              <a:t>UU PAJAK BUMI DAN BANGUNAN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13035" y="4605198"/>
            <a:ext cx="7310438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173038" indent="-173038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</a:rPr>
              <a:t>BERLAKU KETENTUAN 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</a:rPr>
              <a:t>- UU  KETENTUAN UMUM DAN TATA CARA PERPAJAKAN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</a:rPr>
              <a:t>- PERUNDANG-UNDANGAN LAINNYA</a:t>
            </a:r>
          </a:p>
        </p:txBody>
      </p:sp>
    </p:spTree>
    <p:extLst>
      <p:ext uri="{BB962C8B-B14F-4D97-AF65-F5344CB8AC3E}">
        <p14:creationId xmlns:p14="http://schemas.microsoft.com/office/powerpoint/2010/main" val="5556103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433077" y="5369720"/>
            <a:ext cx="8040687" cy="974725"/>
          </a:xfrm>
          <a:prstGeom prst="rect">
            <a:avLst/>
          </a:prstGeom>
          <a:solidFill>
            <a:srgbClr val="FFC5C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80962" tIns="41275" rIns="80962" bIns="41275" anchor="ctr" anchorCtr="1"/>
          <a:lstStyle>
            <a:lvl1pPr marL="115888" indent="-115888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- PIDANA KURUNGAN SELAMA-LAMANYA</a:t>
            </a:r>
          </a:p>
          <a:p>
            <a:r>
              <a:rPr lang="en-US" sz="1600">
                <a:latin typeface="Arial" panose="020B0604020202020204" pitchFamily="34" charset="0"/>
              </a:rPr>
              <a:t>  6 (ENAM) BULAN, ATAU</a:t>
            </a:r>
          </a:p>
          <a:p>
            <a:r>
              <a:rPr lang="en-US" sz="1600">
                <a:latin typeface="Arial" panose="020B0604020202020204" pitchFamily="34" charset="0"/>
              </a:rPr>
              <a:t>- DENDA SETINGGI-TINGGINYA 2 (DUA)</a:t>
            </a:r>
          </a:p>
          <a:p>
            <a:r>
              <a:rPr lang="en-US" sz="1600">
                <a:latin typeface="Arial" panose="020B0604020202020204" pitchFamily="34" charset="0"/>
              </a:rPr>
              <a:t>  KALI PAJAK TERUTANG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453714" y="2645570"/>
            <a:ext cx="3757613" cy="1757362"/>
            <a:chOff x="291" y="2167"/>
            <a:chExt cx="1775" cy="1475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91" y="2167"/>
              <a:ext cx="1775" cy="9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80962" tIns="41275" rIns="80962" bIns="41275" anchor="ctr" anchorCtr="1"/>
            <a:lstStyle>
              <a:lvl1pPr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600">
                  <a:latin typeface="Arial" panose="020B0604020202020204" pitchFamily="34" charset="0"/>
                </a:rPr>
                <a:t>TIDAK MENGEMBALIKAN SPOP KEPADA DITJEN PAJAK</a:t>
              </a: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16200000" flipH="1">
              <a:off x="925" y="3157"/>
              <a:ext cx="508" cy="462"/>
            </a:xfrm>
            <a:prstGeom prst="rightArrow">
              <a:avLst>
                <a:gd name="adj1" fmla="val 50000"/>
                <a:gd name="adj2" fmla="val 5500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6700277" y="2645570"/>
            <a:ext cx="3749675" cy="1757362"/>
            <a:chOff x="2297" y="2167"/>
            <a:chExt cx="1772" cy="1475"/>
          </a:xfrm>
        </p:grpSpPr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297" y="2167"/>
              <a:ext cx="1772" cy="9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80962" tIns="41275" rIns="80962" bIns="41275" anchor="ctr" anchorCtr="1"/>
            <a:lstStyle>
              <a:lvl1pPr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80486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600">
                  <a:latin typeface="Arial" panose="020B0604020202020204" pitchFamily="34" charset="0"/>
                </a:rPr>
                <a:t>SPOP TIDAK BENAR/ TIDAK LENGKAP DAN/ATAU MELAMPIRKAN KETERANGAN YANG TIDAK BENAR</a:t>
              </a: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 rot="16200000" flipH="1">
              <a:off x="2929" y="3157"/>
              <a:ext cx="508" cy="462"/>
            </a:xfrm>
            <a:prstGeom prst="rightArrow">
              <a:avLst>
                <a:gd name="adj1" fmla="val 50000"/>
                <a:gd name="adj2" fmla="val 5500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453714" y="1561307"/>
            <a:ext cx="8001000" cy="582613"/>
          </a:xfrm>
          <a:prstGeom prst="rect">
            <a:avLst/>
          </a:prstGeom>
          <a:solidFill>
            <a:srgbClr val="99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80962" tIns="41275" rIns="80962" bIns="41275" anchor="ctr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500">
                <a:latin typeface="Arial" panose="020B0604020202020204" pitchFamily="34" charset="0"/>
              </a:rPr>
              <a:t>KARENA ALPA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16200000" flipH="1">
            <a:off x="4030101" y="1958183"/>
            <a:ext cx="606425" cy="977900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618FFD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 rot="16200000" flipH="1">
            <a:off x="8271901" y="1958183"/>
            <a:ext cx="606425" cy="977900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618FFD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3369701" y="365125"/>
            <a:ext cx="6283325" cy="90487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>
                <a:latin typeface="Arial" panose="020B0604020202020204" pitchFamily="34" charset="0"/>
              </a:rPr>
              <a:t>KETENTUAN PIDANA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6206564" y="1266032"/>
            <a:ext cx="406400" cy="2857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447364" y="4409282"/>
            <a:ext cx="8026400" cy="5715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 rot="16200000" flipH="1">
            <a:off x="6190689" y="4018757"/>
            <a:ext cx="285750" cy="2286000"/>
          </a:xfrm>
          <a:prstGeom prst="rightArrow">
            <a:avLst>
              <a:gd name="adj1" fmla="val 50000"/>
              <a:gd name="adj2" fmla="val 25009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2992157" y="4490244"/>
            <a:ext cx="79216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dirty="0">
                <a:latin typeface="Arial" panose="020B0604020202020204" pitchFamily="34" charset="0"/>
              </a:rPr>
              <a:t>MENIMBULKAN KERUGIAN PADA NEGARA</a:t>
            </a:r>
          </a:p>
        </p:txBody>
      </p:sp>
    </p:spTree>
    <p:extLst>
      <p:ext uri="{BB962C8B-B14F-4D97-AF65-F5344CB8AC3E}">
        <p14:creationId xmlns:p14="http://schemas.microsoft.com/office/powerpoint/2010/main" val="313508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5254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143000"/>
            <a:ext cx="1259840" cy="0"/>
          </a:xfrm>
          <a:custGeom>
            <a:avLst/>
            <a:gdLst/>
            <a:ahLst/>
            <a:cxnLst/>
            <a:rect l="l" t="t" r="r" b="b"/>
            <a:pathLst>
              <a:path w="1259839">
                <a:moveTo>
                  <a:pt x="0" y="0"/>
                </a:moveTo>
                <a:lnTo>
                  <a:pt x="1259839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7760" y="1143000"/>
            <a:ext cx="9184640" cy="0"/>
          </a:xfrm>
          <a:custGeom>
            <a:avLst/>
            <a:gdLst/>
            <a:ahLst/>
            <a:cxnLst/>
            <a:rect l="l" t="t" r="r" b="b"/>
            <a:pathLst>
              <a:path w="9184640">
                <a:moveTo>
                  <a:pt x="0" y="0"/>
                </a:moveTo>
                <a:lnTo>
                  <a:pt x="918464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6431279"/>
            <a:ext cx="160020" cy="193040"/>
          </a:xfrm>
          <a:custGeom>
            <a:avLst/>
            <a:gdLst/>
            <a:ahLst/>
            <a:cxnLst/>
            <a:rect l="l" t="t" r="r" b="b"/>
            <a:pathLst>
              <a:path w="160020" h="193040">
                <a:moveTo>
                  <a:pt x="0" y="0"/>
                </a:moveTo>
                <a:lnTo>
                  <a:pt x="0" y="193040"/>
                </a:lnTo>
                <a:lnTo>
                  <a:pt x="160020" y="9652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600" y="3124200"/>
            <a:ext cx="1104900" cy="2557780"/>
          </a:xfrm>
          <a:custGeom>
            <a:avLst/>
            <a:gdLst/>
            <a:ahLst/>
            <a:cxnLst/>
            <a:rect l="l" t="t" r="r" b="b"/>
            <a:pathLst>
              <a:path w="1104900" h="2557779">
                <a:moveTo>
                  <a:pt x="828675" y="0"/>
                </a:moveTo>
                <a:lnTo>
                  <a:pt x="276225" y="0"/>
                </a:lnTo>
                <a:lnTo>
                  <a:pt x="276225" y="2005330"/>
                </a:lnTo>
                <a:lnTo>
                  <a:pt x="0" y="2005330"/>
                </a:lnTo>
                <a:lnTo>
                  <a:pt x="552450" y="2557780"/>
                </a:lnTo>
                <a:lnTo>
                  <a:pt x="1104900" y="2005330"/>
                </a:lnTo>
                <a:lnTo>
                  <a:pt x="828675" y="2005330"/>
                </a:lnTo>
                <a:lnTo>
                  <a:pt x="8286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27480" y="76200"/>
            <a:ext cx="9240520" cy="686435"/>
            <a:chOff x="1427480" y="76200"/>
            <a:chExt cx="9240520" cy="686435"/>
          </a:xfrm>
        </p:grpSpPr>
        <p:sp>
          <p:nvSpPr>
            <p:cNvPr id="8" name="object 8"/>
            <p:cNvSpPr/>
            <p:nvPr/>
          </p:nvSpPr>
          <p:spPr>
            <a:xfrm>
              <a:off x="1524000" y="76200"/>
              <a:ext cx="9144000" cy="462280"/>
            </a:xfrm>
            <a:custGeom>
              <a:avLst/>
              <a:gdLst/>
              <a:ahLst/>
              <a:cxnLst/>
              <a:rect l="l" t="t" r="r" b="b"/>
              <a:pathLst>
                <a:path w="9144000" h="462280">
                  <a:moveTo>
                    <a:pt x="9144000" y="0"/>
                  </a:moveTo>
                  <a:lnTo>
                    <a:pt x="0" y="0"/>
                  </a:lnTo>
                  <a:lnTo>
                    <a:pt x="0" y="462279"/>
                  </a:lnTo>
                  <a:lnTo>
                    <a:pt x="9144000" y="46227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7D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7480" y="408940"/>
              <a:ext cx="3256534" cy="3533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4200" y="408940"/>
              <a:ext cx="1003553" cy="3533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7939" y="408940"/>
              <a:ext cx="967993" cy="3533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2300" y="408940"/>
              <a:ext cx="472694" cy="3533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1359" y="408940"/>
              <a:ext cx="2578354" cy="35331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02994" y="96773"/>
            <a:ext cx="6605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70" dirty="0">
                <a:latin typeface="Trebuchet MS"/>
                <a:cs typeface="Trebuchet MS"/>
              </a:rPr>
              <a:t>PMK</a:t>
            </a:r>
            <a:r>
              <a:rPr sz="2400" b="0" spc="25" dirty="0">
                <a:latin typeface="Trebuchet MS"/>
                <a:cs typeface="Trebuchet MS"/>
              </a:rPr>
              <a:t> </a:t>
            </a:r>
            <a:r>
              <a:rPr sz="2400" b="0" spc="-135" dirty="0">
                <a:latin typeface="Trebuchet MS"/>
                <a:cs typeface="Trebuchet MS"/>
              </a:rPr>
              <a:t>186/PMK.03/2019</a:t>
            </a:r>
            <a:r>
              <a:rPr sz="2400" b="0" spc="30" dirty="0">
                <a:latin typeface="Trebuchet MS"/>
                <a:cs typeface="Trebuchet MS"/>
              </a:rPr>
              <a:t> </a:t>
            </a:r>
            <a:r>
              <a:rPr sz="2400" b="0" spc="-130" dirty="0">
                <a:latin typeface="Trebuchet MS"/>
                <a:cs typeface="Trebuchet MS"/>
              </a:rPr>
              <a:t>stdtd</a:t>
            </a:r>
            <a:r>
              <a:rPr sz="2400" b="0" spc="15" dirty="0">
                <a:latin typeface="Trebuchet MS"/>
                <a:cs typeface="Trebuchet MS"/>
              </a:rPr>
              <a:t> </a:t>
            </a:r>
            <a:r>
              <a:rPr sz="2400" b="0" dirty="0">
                <a:latin typeface="Trebuchet MS"/>
                <a:cs typeface="Trebuchet MS"/>
              </a:rPr>
              <a:t>PMK-</a:t>
            </a:r>
            <a:r>
              <a:rPr sz="2400" b="0" spc="-114" dirty="0">
                <a:latin typeface="Trebuchet MS"/>
                <a:cs typeface="Trebuchet MS"/>
              </a:rPr>
              <a:t>234/PMK.03/2022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85277" y="815975"/>
            <a:ext cx="1030605" cy="557530"/>
            <a:chOff x="1585277" y="815975"/>
            <a:chExt cx="1030605" cy="557530"/>
          </a:xfrm>
        </p:grpSpPr>
        <p:sp>
          <p:nvSpPr>
            <p:cNvPr id="16" name="object 16"/>
            <p:cNvSpPr/>
            <p:nvPr/>
          </p:nvSpPr>
          <p:spPr>
            <a:xfrm>
              <a:off x="2136139" y="825500"/>
              <a:ext cx="469900" cy="538480"/>
            </a:xfrm>
            <a:custGeom>
              <a:avLst/>
              <a:gdLst/>
              <a:ahLst/>
              <a:cxnLst/>
              <a:rect l="l" t="t" r="r" b="b"/>
              <a:pathLst>
                <a:path w="469900" h="538480">
                  <a:moveTo>
                    <a:pt x="234950" y="0"/>
                  </a:moveTo>
                  <a:lnTo>
                    <a:pt x="192708" y="4337"/>
                  </a:lnTo>
                  <a:lnTo>
                    <a:pt x="152954" y="16842"/>
                  </a:lnTo>
                  <a:lnTo>
                    <a:pt x="116350" y="36754"/>
                  </a:lnTo>
                  <a:lnTo>
                    <a:pt x="83560" y="63315"/>
                  </a:lnTo>
                  <a:lnTo>
                    <a:pt x="55245" y="95763"/>
                  </a:lnTo>
                  <a:lnTo>
                    <a:pt x="32069" y="133340"/>
                  </a:lnTo>
                  <a:lnTo>
                    <a:pt x="14695" y="175285"/>
                  </a:lnTo>
                  <a:lnTo>
                    <a:pt x="3784" y="220838"/>
                  </a:lnTo>
                  <a:lnTo>
                    <a:pt x="0" y="269239"/>
                  </a:lnTo>
                  <a:lnTo>
                    <a:pt x="3784" y="317641"/>
                  </a:lnTo>
                  <a:lnTo>
                    <a:pt x="14695" y="363194"/>
                  </a:lnTo>
                  <a:lnTo>
                    <a:pt x="32069" y="405139"/>
                  </a:lnTo>
                  <a:lnTo>
                    <a:pt x="55245" y="442716"/>
                  </a:lnTo>
                  <a:lnTo>
                    <a:pt x="83560" y="475164"/>
                  </a:lnTo>
                  <a:lnTo>
                    <a:pt x="116350" y="501725"/>
                  </a:lnTo>
                  <a:lnTo>
                    <a:pt x="152954" y="521637"/>
                  </a:lnTo>
                  <a:lnTo>
                    <a:pt x="192708" y="534142"/>
                  </a:lnTo>
                  <a:lnTo>
                    <a:pt x="234950" y="538479"/>
                  </a:lnTo>
                  <a:lnTo>
                    <a:pt x="277191" y="534142"/>
                  </a:lnTo>
                  <a:lnTo>
                    <a:pt x="316945" y="521637"/>
                  </a:lnTo>
                  <a:lnTo>
                    <a:pt x="353549" y="501725"/>
                  </a:lnTo>
                  <a:lnTo>
                    <a:pt x="386339" y="475164"/>
                  </a:lnTo>
                  <a:lnTo>
                    <a:pt x="414654" y="442716"/>
                  </a:lnTo>
                  <a:lnTo>
                    <a:pt x="437830" y="405139"/>
                  </a:lnTo>
                  <a:lnTo>
                    <a:pt x="455204" y="363194"/>
                  </a:lnTo>
                  <a:lnTo>
                    <a:pt x="466115" y="317641"/>
                  </a:lnTo>
                  <a:lnTo>
                    <a:pt x="469900" y="269239"/>
                  </a:lnTo>
                  <a:lnTo>
                    <a:pt x="466115" y="220838"/>
                  </a:lnTo>
                  <a:lnTo>
                    <a:pt x="455204" y="175285"/>
                  </a:lnTo>
                  <a:lnTo>
                    <a:pt x="437830" y="133340"/>
                  </a:lnTo>
                  <a:lnTo>
                    <a:pt x="414654" y="95763"/>
                  </a:lnTo>
                  <a:lnTo>
                    <a:pt x="386339" y="63315"/>
                  </a:lnTo>
                  <a:lnTo>
                    <a:pt x="353549" y="36754"/>
                  </a:lnTo>
                  <a:lnTo>
                    <a:pt x="316945" y="16842"/>
                  </a:lnTo>
                  <a:lnTo>
                    <a:pt x="277191" y="4337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22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36139" y="825500"/>
              <a:ext cx="469900" cy="538480"/>
            </a:xfrm>
            <a:custGeom>
              <a:avLst/>
              <a:gdLst/>
              <a:ahLst/>
              <a:cxnLst/>
              <a:rect l="l" t="t" r="r" b="b"/>
              <a:pathLst>
                <a:path w="469900" h="538480">
                  <a:moveTo>
                    <a:pt x="0" y="269239"/>
                  </a:moveTo>
                  <a:lnTo>
                    <a:pt x="3784" y="220838"/>
                  </a:lnTo>
                  <a:lnTo>
                    <a:pt x="14695" y="175285"/>
                  </a:lnTo>
                  <a:lnTo>
                    <a:pt x="32069" y="133340"/>
                  </a:lnTo>
                  <a:lnTo>
                    <a:pt x="55245" y="95763"/>
                  </a:lnTo>
                  <a:lnTo>
                    <a:pt x="83560" y="63315"/>
                  </a:lnTo>
                  <a:lnTo>
                    <a:pt x="116350" y="36754"/>
                  </a:lnTo>
                  <a:lnTo>
                    <a:pt x="152954" y="16842"/>
                  </a:lnTo>
                  <a:lnTo>
                    <a:pt x="192708" y="4337"/>
                  </a:lnTo>
                  <a:lnTo>
                    <a:pt x="234950" y="0"/>
                  </a:lnTo>
                  <a:lnTo>
                    <a:pt x="277191" y="4337"/>
                  </a:lnTo>
                  <a:lnTo>
                    <a:pt x="316945" y="16842"/>
                  </a:lnTo>
                  <a:lnTo>
                    <a:pt x="353549" y="36754"/>
                  </a:lnTo>
                  <a:lnTo>
                    <a:pt x="386339" y="63315"/>
                  </a:lnTo>
                  <a:lnTo>
                    <a:pt x="414654" y="95763"/>
                  </a:lnTo>
                  <a:lnTo>
                    <a:pt x="437830" y="133340"/>
                  </a:lnTo>
                  <a:lnTo>
                    <a:pt x="455204" y="175285"/>
                  </a:lnTo>
                  <a:lnTo>
                    <a:pt x="466115" y="220838"/>
                  </a:lnTo>
                  <a:lnTo>
                    <a:pt x="469900" y="269239"/>
                  </a:lnTo>
                  <a:lnTo>
                    <a:pt x="466115" y="317641"/>
                  </a:lnTo>
                  <a:lnTo>
                    <a:pt x="455204" y="363194"/>
                  </a:lnTo>
                  <a:lnTo>
                    <a:pt x="437830" y="405139"/>
                  </a:lnTo>
                  <a:lnTo>
                    <a:pt x="414654" y="442716"/>
                  </a:lnTo>
                  <a:lnTo>
                    <a:pt x="386339" y="475164"/>
                  </a:lnTo>
                  <a:lnTo>
                    <a:pt x="353549" y="501725"/>
                  </a:lnTo>
                  <a:lnTo>
                    <a:pt x="316945" y="521637"/>
                  </a:lnTo>
                  <a:lnTo>
                    <a:pt x="277191" y="534142"/>
                  </a:lnTo>
                  <a:lnTo>
                    <a:pt x="234950" y="538479"/>
                  </a:lnTo>
                  <a:lnTo>
                    <a:pt x="192708" y="534142"/>
                  </a:lnTo>
                  <a:lnTo>
                    <a:pt x="152954" y="521637"/>
                  </a:lnTo>
                  <a:lnTo>
                    <a:pt x="116350" y="501725"/>
                  </a:lnTo>
                  <a:lnTo>
                    <a:pt x="83560" y="475164"/>
                  </a:lnTo>
                  <a:lnTo>
                    <a:pt x="55245" y="442716"/>
                  </a:lnTo>
                  <a:lnTo>
                    <a:pt x="32069" y="405139"/>
                  </a:lnTo>
                  <a:lnTo>
                    <a:pt x="14695" y="363194"/>
                  </a:lnTo>
                  <a:lnTo>
                    <a:pt x="3784" y="317641"/>
                  </a:lnTo>
                  <a:lnTo>
                    <a:pt x="0" y="269239"/>
                  </a:lnTo>
                  <a:close/>
                </a:path>
              </a:pathLst>
            </a:custGeom>
            <a:ln w="19050">
              <a:solidFill>
                <a:srgbClr val="52A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69439" y="825500"/>
              <a:ext cx="528320" cy="538480"/>
            </a:xfrm>
            <a:custGeom>
              <a:avLst/>
              <a:gdLst/>
              <a:ahLst/>
              <a:cxnLst/>
              <a:rect l="l" t="t" r="r" b="b"/>
              <a:pathLst>
                <a:path w="528319" h="538480">
                  <a:moveTo>
                    <a:pt x="528319" y="0"/>
                  </a:moveTo>
                  <a:lnTo>
                    <a:pt x="0" y="0"/>
                  </a:lnTo>
                  <a:lnTo>
                    <a:pt x="0" y="538479"/>
                  </a:lnTo>
                  <a:lnTo>
                    <a:pt x="528319" y="538479"/>
                  </a:lnTo>
                  <a:lnTo>
                    <a:pt x="528319" y="0"/>
                  </a:lnTo>
                  <a:close/>
                </a:path>
              </a:pathLst>
            </a:custGeom>
            <a:solidFill>
              <a:srgbClr val="22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69439" y="825500"/>
              <a:ext cx="528320" cy="538480"/>
            </a:xfrm>
            <a:custGeom>
              <a:avLst/>
              <a:gdLst/>
              <a:ahLst/>
              <a:cxnLst/>
              <a:rect l="l" t="t" r="r" b="b"/>
              <a:pathLst>
                <a:path w="528319" h="538480">
                  <a:moveTo>
                    <a:pt x="0" y="538479"/>
                  </a:moveTo>
                  <a:lnTo>
                    <a:pt x="528319" y="538479"/>
                  </a:lnTo>
                  <a:lnTo>
                    <a:pt x="528319" y="0"/>
                  </a:lnTo>
                  <a:lnTo>
                    <a:pt x="0" y="0"/>
                  </a:lnTo>
                  <a:lnTo>
                    <a:pt x="0" y="538479"/>
                  </a:lnTo>
                  <a:close/>
                </a:path>
              </a:pathLst>
            </a:custGeom>
            <a:ln w="19049">
              <a:solidFill>
                <a:srgbClr val="52A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66619" y="833120"/>
              <a:ext cx="421640" cy="525780"/>
            </a:xfrm>
            <a:custGeom>
              <a:avLst/>
              <a:gdLst/>
              <a:ahLst/>
              <a:cxnLst/>
              <a:rect l="l" t="t" r="r" b="b"/>
              <a:pathLst>
                <a:path w="421639" h="525780">
                  <a:moveTo>
                    <a:pt x="210819" y="0"/>
                  </a:moveTo>
                  <a:lnTo>
                    <a:pt x="168324" y="5342"/>
                  </a:lnTo>
                  <a:lnTo>
                    <a:pt x="128748" y="20663"/>
                  </a:lnTo>
                  <a:lnTo>
                    <a:pt x="92936" y="44905"/>
                  </a:lnTo>
                  <a:lnTo>
                    <a:pt x="61737" y="77009"/>
                  </a:lnTo>
                  <a:lnTo>
                    <a:pt x="35997" y="115918"/>
                  </a:lnTo>
                  <a:lnTo>
                    <a:pt x="16563" y="160573"/>
                  </a:lnTo>
                  <a:lnTo>
                    <a:pt x="4282" y="209916"/>
                  </a:lnTo>
                  <a:lnTo>
                    <a:pt x="0" y="262889"/>
                  </a:lnTo>
                  <a:lnTo>
                    <a:pt x="4282" y="315863"/>
                  </a:lnTo>
                  <a:lnTo>
                    <a:pt x="16563" y="365206"/>
                  </a:lnTo>
                  <a:lnTo>
                    <a:pt x="35997" y="409861"/>
                  </a:lnTo>
                  <a:lnTo>
                    <a:pt x="61737" y="448770"/>
                  </a:lnTo>
                  <a:lnTo>
                    <a:pt x="92936" y="480874"/>
                  </a:lnTo>
                  <a:lnTo>
                    <a:pt x="128748" y="505116"/>
                  </a:lnTo>
                  <a:lnTo>
                    <a:pt x="168324" y="520437"/>
                  </a:lnTo>
                  <a:lnTo>
                    <a:pt x="210819" y="525779"/>
                  </a:lnTo>
                  <a:lnTo>
                    <a:pt x="253315" y="520437"/>
                  </a:lnTo>
                  <a:lnTo>
                    <a:pt x="292891" y="505116"/>
                  </a:lnTo>
                  <a:lnTo>
                    <a:pt x="328703" y="480874"/>
                  </a:lnTo>
                  <a:lnTo>
                    <a:pt x="359902" y="448770"/>
                  </a:lnTo>
                  <a:lnTo>
                    <a:pt x="385642" y="409861"/>
                  </a:lnTo>
                  <a:lnTo>
                    <a:pt x="405076" y="365206"/>
                  </a:lnTo>
                  <a:lnTo>
                    <a:pt x="417357" y="315863"/>
                  </a:lnTo>
                  <a:lnTo>
                    <a:pt x="421640" y="262889"/>
                  </a:lnTo>
                  <a:lnTo>
                    <a:pt x="417357" y="209916"/>
                  </a:lnTo>
                  <a:lnTo>
                    <a:pt x="405076" y="160573"/>
                  </a:lnTo>
                  <a:lnTo>
                    <a:pt x="385642" y="115918"/>
                  </a:lnTo>
                  <a:lnTo>
                    <a:pt x="359902" y="77009"/>
                  </a:lnTo>
                  <a:lnTo>
                    <a:pt x="328703" y="44905"/>
                  </a:lnTo>
                  <a:lnTo>
                    <a:pt x="292891" y="20663"/>
                  </a:lnTo>
                  <a:lnTo>
                    <a:pt x="253315" y="5342"/>
                  </a:lnTo>
                  <a:lnTo>
                    <a:pt x="210819" y="0"/>
                  </a:lnTo>
                  <a:close/>
                </a:path>
              </a:pathLst>
            </a:custGeom>
            <a:solidFill>
              <a:srgbClr val="22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90039" y="825500"/>
              <a:ext cx="541020" cy="538480"/>
            </a:xfrm>
            <a:custGeom>
              <a:avLst/>
              <a:gdLst/>
              <a:ahLst/>
              <a:cxnLst/>
              <a:rect l="l" t="t" r="r" b="b"/>
              <a:pathLst>
                <a:path w="541019" h="538480">
                  <a:moveTo>
                    <a:pt x="270509" y="0"/>
                  </a:moveTo>
                  <a:lnTo>
                    <a:pt x="221897" y="4337"/>
                  </a:lnTo>
                  <a:lnTo>
                    <a:pt x="176139" y="16842"/>
                  </a:lnTo>
                  <a:lnTo>
                    <a:pt x="133999" y="36754"/>
                  </a:lnTo>
                  <a:lnTo>
                    <a:pt x="96243" y="63315"/>
                  </a:lnTo>
                  <a:lnTo>
                    <a:pt x="63635" y="95763"/>
                  </a:lnTo>
                  <a:lnTo>
                    <a:pt x="36942" y="133340"/>
                  </a:lnTo>
                  <a:lnTo>
                    <a:pt x="16929" y="175285"/>
                  </a:lnTo>
                  <a:lnTo>
                    <a:pt x="4359" y="220838"/>
                  </a:lnTo>
                  <a:lnTo>
                    <a:pt x="0" y="269239"/>
                  </a:lnTo>
                  <a:lnTo>
                    <a:pt x="4359" y="317641"/>
                  </a:lnTo>
                  <a:lnTo>
                    <a:pt x="16929" y="363194"/>
                  </a:lnTo>
                  <a:lnTo>
                    <a:pt x="36942" y="405139"/>
                  </a:lnTo>
                  <a:lnTo>
                    <a:pt x="63635" y="442716"/>
                  </a:lnTo>
                  <a:lnTo>
                    <a:pt x="96243" y="475164"/>
                  </a:lnTo>
                  <a:lnTo>
                    <a:pt x="133999" y="501725"/>
                  </a:lnTo>
                  <a:lnTo>
                    <a:pt x="176139" y="521637"/>
                  </a:lnTo>
                  <a:lnTo>
                    <a:pt x="221897" y="534142"/>
                  </a:lnTo>
                  <a:lnTo>
                    <a:pt x="270509" y="538479"/>
                  </a:lnTo>
                  <a:lnTo>
                    <a:pt x="319122" y="534142"/>
                  </a:lnTo>
                  <a:lnTo>
                    <a:pt x="364880" y="521637"/>
                  </a:lnTo>
                  <a:lnTo>
                    <a:pt x="407020" y="501725"/>
                  </a:lnTo>
                  <a:lnTo>
                    <a:pt x="444776" y="475164"/>
                  </a:lnTo>
                  <a:lnTo>
                    <a:pt x="477384" y="442716"/>
                  </a:lnTo>
                  <a:lnTo>
                    <a:pt x="504077" y="405139"/>
                  </a:lnTo>
                  <a:lnTo>
                    <a:pt x="524090" y="363194"/>
                  </a:lnTo>
                  <a:lnTo>
                    <a:pt x="536660" y="317641"/>
                  </a:lnTo>
                  <a:lnTo>
                    <a:pt x="541020" y="269239"/>
                  </a:lnTo>
                  <a:lnTo>
                    <a:pt x="536660" y="220838"/>
                  </a:lnTo>
                  <a:lnTo>
                    <a:pt x="524090" y="175285"/>
                  </a:lnTo>
                  <a:lnTo>
                    <a:pt x="504077" y="133340"/>
                  </a:lnTo>
                  <a:lnTo>
                    <a:pt x="477384" y="95763"/>
                  </a:lnTo>
                  <a:lnTo>
                    <a:pt x="444776" y="63315"/>
                  </a:lnTo>
                  <a:lnTo>
                    <a:pt x="407020" y="36754"/>
                  </a:lnTo>
                  <a:lnTo>
                    <a:pt x="364880" y="16842"/>
                  </a:lnTo>
                  <a:lnTo>
                    <a:pt x="319122" y="4337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353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90039" y="825500"/>
              <a:ext cx="541020" cy="538480"/>
            </a:xfrm>
            <a:custGeom>
              <a:avLst/>
              <a:gdLst/>
              <a:ahLst/>
              <a:cxnLst/>
              <a:rect l="l" t="t" r="r" b="b"/>
              <a:pathLst>
                <a:path w="541019" h="538480">
                  <a:moveTo>
                    <a:pt x="0" y="269239"/>
                  </a:moveTo>
                  <a:lnTo>
                    <a:pt x="4359" y="220838"/>
                  </a:lnTo>
                  <a:lnTo>
                    <a:pt x="16929" y="175285"/>
                  </a:lnTo>
                  <a:lnTo>
                    <a:pt x="36942" y="133340"/>
                  </a:lnTo>
                  <a:lnTo>
                    <a:pt x="63635" y="95763"/>
                  </a:lnTo>
                  <a:lnTo>
                    <a:pt x="96243" y="63315"/>
                  </a:lnTo>
                  <a:lnTo>
                    <a:pt x="133999" y="36754"/>
                  </a:lnTo>
                  <a:lnTo>
                    <a:pt x="176139" y="16842"/>
                  </a:lnTo>
                  <a:lnTo>
                    <a:pt x="221897" y="4337"/>
                  </a:lnTo>
                  <a:lnTo>
                    <a:pt x="270509" y="0"/>
                  </a:lnTo>
                  <a:lnTo>
                    <a:pt x="319122" y="4337"/>
                  </a:lnTo>
                  <a:lnTo>
                    <a:pt x="364880" y="16842"/>
                  </a:lnTo>
                  <a:lnTo>
                    <a:pt x="407020" y="36754"/>
                  </a:lnTo>
                  <a:lnTo>
                    <a:pt x="444776" y="63315"/>
                  </a:lnTo>
                  <a:lnTo>
                    <a:pt x="477384" y="95763"/>
                  </a:lnTo>
                  <a:lnTo>
                    <a:pt x="504077" y="133340"/>
                  </a:lnTo>
                  <a:lnTo>
                    <a:pt x="524090" y="175285"/>
                  </a:lnTo>
                  <a:lnTo>
                    <a:pt x="536660" y="220838"/>
                  </a:lnTo>
                  <a:lnTo>
                    <a:pt x="541020" y="269239"/>
                  </a:lnTo>
                  <a:lnTo>
                    <a:pt x="536660" y="317641"/>
                  </a:lnTo>
                  <a:lnTo>
                    <a:pt x="524090" y="363194"/>
                  </a:lnTo>
                  <a:lnTo>
                    <a:pt x="504077" y="405139"/>
                  </a:lnTo>
                  <a:lnTo>
                    <a:pt x="477384" y="442716"/>
                  </a:lnTo>
                  <a:lnTo>
                    <a:pt x="444776" y="475164"/>
                  </a:lnTo>
                  <a:lnTo>
                    <a:pt x="407020" y="501725"/>
                  </a:lnTo>
                  <a:lnTo>
                    <a:pt x="364880" y="521637"/>
                  </a:lnTo>
                  <a:lnTo>
                    <a:pt x="319122" y="534142"/>
                  </a:lnTo>
                  <a:lnTo>
                    <a:pt x="270509" y="538479"/>
                  </a:lnTo>
                  <a:lnTo>
                    <a:pt x="221897" y="534142"/>
                  </a:lnTo>
                  <a:lnTo>
                    <a:pt x="176139" y="521637"/>
                  </a:lnTo>
                  <a:lnTo>
                    <a:pt x="133999" y="501725"/>
                  </a:lnTo>
                  <a:lnTo>
                    <a:pt x="96243" y="475164"/>
                  </a:lnTo>
                  <a:lnTo>
                    <a:pt x="63635" y="442716"/>
                  </a:lnTo>
                  <a:lnTo>
                    <a:pt x="36942" y="405139"/>
                  </a:lnTo>
                  <a:lnTo>
                    <a:pt x="16929" y="363194"/>
                  </a:lnTo>
                  <a:lnTo>
                    <a:pt x="4359" y="317641"/>
                  </a:lnTo>
                  <a:lnTo>
                    <a:pt x="0" y="269239"/>
                  </a:lnTo>
                  <a:close/>
                </a:path>
              </a:pathLst>
            </a:custGeom>
            <a:ln w="9525">
              <a:solidFill>
                <a:srgbClr val="1BCC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76399" y="896619"/>
              <a:ext cx="370205" cy="365760"/>
            </a:xfrm>
            <a:custGeom>
              <a:avLst/>
              <a:gdLst/>
              <a:ahLst/>
              <a:cxnLst/>
              <a:rect l="l" t="t" r="r" b="b"/>
              <a:pathLst>
                <a:path w="370205" h="365759">
                  <a:moveTo>
                    <a:pt x="247776" y="0"/>
                  </a:moveTo>
                  <a:lnTo>
                    <a:pt x="209700" y="10501"/>
                  </a:lnTo>
                  <a:lnTo>
                    <a:pt x="153288" y="64388"/>
                  </a:lnTo>
                  <a:lnTo>
                    <a:pt x="134516" y="111410"/>
                  </a:lnTo>
                  <a:lnTo>
                    <a:pt x="134429" y="111998"/>
                  </a:lnTo>
                  <a:lnTo>
                    <a:pt x="140323" y="135487"/>
                  </a:lnTo>
                  <a:lnTo>
                    <a:pt x="153288" y="157987"/>
                  </a:lnTo>
                  <a:lnTo>
                    <a:pt x="14731" y="280542"/>
                  </a:lnTo>
                  <a:lnTo>
                    <a:pt x="8893" y="287559"/>
                  </a:lnTo>
                  <a:lnTo>
                    <a:pt x="4222" y="295909"/>
                  </a:lnTo>
                  <a:lnTo>
                    <a:pt x="1123" y="305403"/>
                  </a:lnTo>
                  <a:lnTo>
                    <a:pt x="0" y="315849"/>
                  </a:lnTo>
                  <a:lnTo>
                    <a:pt x="4038" y="335059"/>
                  </a:lnTo>
                  <a:lnTo>
                    <a:pt x="14970" y="350948"/>
                  </a:lnTo>
                  <a:lnTo>
                    <a:pt x="31021" y="361765"/>
                  </a:lnTo>
                  <a:lnTo>
                    <a:pt x="50418" y="365759"/>
                  </a:lnTo>
                  <a:lnTo>
                    <a:pt x="61031" y="364656"/>
                  </a:lnTo>
                  <a:lnTo>
                    <a:pt x="70643" y="361600"/>
                  </a:lnTo>
                  <a:lnTo>
                    <a:pt x="79065" y="356973"/>
                  </a:lnTo>
                  <a:lnTo>
                    <a:pt x="86106" y="351154"/>
                  </a:lnTo>
                  <a:lnTo>
                    <a:pt x="87972" y="349122"/>
                  </a:lnTo>
                  <a:lnTo>
                    <a:pt x="50418" y="349122"/>
                  </a:lnTo>
                  <a:lnTo>
                    <a:pt x="37177" y="346567"/>
                  </a:lnTo>
                  <a:lnTo>
                    <a:pt x="26495" y="339534"/>
                  </a:lnTo>
                  <a:lnTo>
                    <a:pt x="19361" y="328977"/>
                  </a:lnTo>
                  <a:lnTo>
                    <a:pt x="16763" y="315849"/>
                  </a:lnTo>
                  <a:lnTo>
                    <a:pt x="16763" y="307593"/>
                  </a:lnTo>
                  <a:lnTo>
                    <a:pt x="20955" y="299212"/>
                  </a:lnTo>
                  <a:lnTo>
                    <a:pt x="27305" y="292988"/>
                  </a:lnTo>
                  <a:lnTo>
                    <a:pt x="168020" y="166242"/>
                  </a:lnTo>
                  <a:lnTo>
                    <a:pt x="172212" y="162051"/>
                  </a:lnTo>
                  <a:lnTo>
                    <a:pt x="172212" y="157987"/>
                  </a:lnTo>
                  <a:lnTo>
                    <a:pt x="170052" y="155828"/>
                  </a:lnTo>
                  <a:lnTo>
                    <a:pt x="170052" y="153796"/>
                  </a:lnTo>
                  <a:lnTo>
                    <a:pt x="155842" y="131520"/>
                  </a:lnTo>
                  <a:lnTo>
                    <a:pt x="150669" y="111410"/>
                  </a:lnTo>
                  <a:lnTo>
                    <a:pt x="154140" y="93253"/>
                  </a:lnTo>
                  <a:lnTo>
                    <a:pt x="210057" y="31114"/>
                  </a:lnTo>
                  <a:lnTo>
                    <a:pt x="247776" y="16637"/>
                  </a:lnTo>
                  <a:lnTo>
                    <a:pt x="292988" y="16637"/>
                  </a:lnTo>
                  <a:lnTo>
                    <a:pt x="296163" y="12445"/>
                  </a:lnTo>
                  <a:lnTo>
                    <a:pt x="283549" y="7018"/>
                  </a:lnTo>
                  <a:lnTo>
                    <a:pt x="271160" y="3127"/>
                  </a:lnTo>
                  <a:lnTo>
                    <a:pt x="259177" y="783"/>
                  </a:lnTo>
                  <a:lnTo>
                    <a:pt x="247776" y="0"/>
                  </a:lnTo>
                  <a:close/>
                </a:path>
                <a:path w="370205" h="365759">
                  <a:moveTo>
                    <a:pt x="212089" y="195325"/>
                  </a:moveTo>
                  <a:lnTo>
                    <a:pt x="205867" y="195325"/>
                  </a:lnTo>
                  <a:lnTo>
                    <a:pt x="203707" y="197484"/>
                  </a:lnTo>
                  <a:lnTo>
                    <a:pt x="203707" y="199516"/>
                  </a:lnTo>
                  <a:lnTo>
                    <a:pt x="201549" y="199516"/>
                  </a:lnTo>
                  <a:lnTo>
                    <a:pt x="73532" y="338708"/>
                  </a:lnTo>
                  <a:lnTo>
                    <a:pt x="67182" y="344931"/>
                  </a:lnTo>
                  <a:lnTo>
                    <a:pt x="58800" y="349122"/>
                  </a:lnTo>
                  <a:lnTo>
                    <a:pt x="87972" y="349122"/>
                  </a:lnTo>
                  <a:lnTo>
                    <a:pt x="212089" y="213994"/>
                  </a:lnTo>
                  <a:lnTo>
                    <a:pt x="257858" y="213994"/>
                  </a:lnTo>
                  <a:lnTo>
                    <a:pt x="252809" y="213010"/>
                  </a:lnTo>
                  <a:lnTo>
                    <a:pt x="234618" y="207367"/>
                  </a:lnTo>
                  <a:lnTo>
                    <a:pt x="214249" y="197484"/>
                  </a:lnTo>
                  <a:lnTo>
                    <a:pt x="212089" y="195325"/>
                  </a:lnTo>
                  <a:close/>
                </a:path>
                <a:path w="370205" h="365759">
                  <a:moveTo>
                    <a:pt x="54610" y="307593"/>
                  </a:moveTo>
                  <a:lnTo>
                    <a:pt x="46227" y="307593"/>
                  </a:lnTo>
                  <a:lnTo>
                    <a:pt x="44068" y="309625"/>
                  </a:lnTo>
                  <a:lnTo>
                    <a:pt x="42037" y="311784"/>
                  </a:lnTo>
                  <a:lnTo>
                    <a:pt x="42037" y="320039"/>
                  </a:lnTo>
                  <a:lnTo>
                    <a:pt x="46227" y="324230"/>
                  </a:lnTo>
                  <a:lnTo>
                    <a:pt x="54610" y="324230"/>
                  </a:lnTo>
                  <a:lnTo>
                    <a:pt x="58800" y="320039"/>
                  </a:lnTo>
                  <a:lnTo>
                    <a:pt x="58800" y="311784"/>
                  </a:lnTo>
                  <a:lnTo>
                    <a:pt x="54610" y="307593"/>
                  </a:lnTo>
                  <a:close/>
                </a:path>
                <a:path w="370205" h="365759">
                  <a:moveTo>
                    <a:pt x="257858" y="213994"/>
                  </a:moveTo>
                  <a:lnTo>
                    <a:pt x="212089" y="213994"/>
                  </a:lnTo>
                  <a:lnTo>
                    <a:pt x="232207" y="223950"/>
                  </a:lnTo>
                  <a:lnTo>
                    <a:pt x="250158" y="229631"/>
                  </a:lnTo>
                  <a:lnTo>
                    <a:pt x="263775" y="232193"/>
                  </a:lnTo>
                  <a:lnTo>
                    <a:pt x="270891" y="232790"/>
                  </a:lnTo>
                  <a:lnTo>
                    <a:pt x="280306" y="231973"/>
                  </a:lnTo>
                  <a:lnTo>
                    <a:pt x="289544" y="229393"/>
                  </a:lnTo>
                  <a:lnTo>
                    <a:pt x="298376" y="224861"/>
                  </a:lnTo>
                  <a:lnTo>
                    <a:pt x="306577" y="218185"/>
                  </a:lnTo>
                  <a:lnTo>
                    <a:pt x="308542" y="216153"/>
                  </a:lnTo>
                  <a:lnTo>
                    <a:pt x="270891" y="216153"/>
                  </a:lnTo>
                  <a:lnTo>
                    <a:pt x="265880" y="215558"/>
                  </a:lnTo>
                  <a:lnTo>
                    <a:pt x="257858" y="213994"/>
                  </a:lnTo>
                  <a:close/>
                </a:path>
                <a:path w="370205" h="365759">
                  <a:moveTo>
                    <a:pt x="367398" y="101853"/>
                  </a:moveTo>
                  <a:lnTo>
                    <a:pt x="350774" y="101853"/>
                  </a:lnTo>
                  <a:lnTo>
                    <a:pt x="353520" y="118836"/>
                  </a:lnTo>
                  <a:lnTo>
                    <a:pt x="352863" y="129694"/>
                  </a:lnTo>
                  <a:lnTo>
                    <a:pt x="352752" y="131520"/>
                  </a:lnTo>
                  <a:lnTo>
                    <a:pt x="352665" y="132968"/>
                  </a:lnTo>
                  <a:lnTo>
                    <a:pt x="352551" y="134842"/>
                  </a:lnTo>
                  <a:lnTo>
                    <a:pt x="348059" y="148895"/>
                  </a:lnTo>
                  <a:lnTo>
                    <a:pt x="340232" y="160019"/>
                  </a:lnTo>
                  <a:lnTo>
                    <a:pt x="287655" y="211962"/>
                  </a:lnTo>
                  <a:lnTo>
                    <a:pt x="279273" y="216153"/>
                  </a:lnTo>
                  <a:lnTo>
                    <a:pt x="308542" y="216153"/>
                  </a:lnTo>
                  <a:lnTo>
                    <a:pt x="350774" y="172465"/>
                  </a:lnTo>
                  <a:lnTo>
                    <a:pt x="364105" y="152209"/>
                  </a:lnTo>
                  <a:lnTo>
                    <a:pt x="369601" y="127285"/>
                  </a:lnTo>
                  <a:lnTo>
                    <a:pt x="367398" y="101853"/>
                  </a:lnTo>
                  <a:close/>
                </a:path>
                <a:path w="370205" h="365759">
                  <a:moveTo>
                    <a:pt x="235204" y="49910"/>
                  </a:moveTo>
                  <a:lnTo>
                    <a:pt x="228137" y="58453"/>
                  </a:lnTo>
                  <a:lnTo>
                    <a:pt x="222869" y="68341"/>
                  </a:lnTo>
                  <a:lnTo>
                    <a:pt x="219697" y="78993"/>
                  </a:lnTo>
                  <a:lnTo>
                    <a:pt x="219577" y="79396"/>
                  </a:lnTo>
                  <a:lnTo>
                    <a:pt x="236047" y="132203"/>
                  </a:lnTo>
                  <a:lnTo>
                    <a:pt x="277241" y="149605"/>
                  </a:lnTo>
                  <a:lnTo>
                    <a:pt x="289399" y="148470"/>
                  </a:lnTo>
                  <a:lnTo>
                    <a:pt x="300593" y="145192"/>
                  </a:lnTo>
                  <a:lnTo>
                    <a:pt x="310620" y="139961"/>
                  </a:lnTo>
                  <a:lnTo>
                    <a:pt x="319277" y="132968"/>
                  </a:lnTo>
                  <a:lnTo>
                    <a:pt x="277241" y="132968"/>
                  </a:lnTo>
                  <a:lnTo>
                    <a:pt x="260921" y="129694"/>
                  </a:lnTo>
                  <a:lnTo>
                    <a:pt x="247554" y="120776"/>
                  </a:lnTo>
                  <a:lnTo>
                    <a:pt x="238521" y="107572"/>
                  </a:lnTo>
                  <a:lnTo>
                    <a:pt x="235204" y="91439"/>
                  </a:lnTo>
                  <a:lnTo>
                    <a:pt x="235989" y="82805"/>
                  </a:lnTo>
                  <a:lnTo>
                    <a:pt x="238347" y="75326"/>
                  </a:lnTo>
                  <a:lnTo>
                    <a:pt x="242276" y="68633"/>
                  </a:lnTo>
                  <a:lnTo>
                    <a:pt x="247776" y="62356"/>
                  </a:lnTo>
                  <a:lnTo>
                    <a:pt x="235204" y="49910"/>
                  </a:lnTo>
                  <a:close/>
                </a:path>
                <a:path w="370205" h="365759">
                  <a:moveTo>
                    <a:pt x="356997" y="72770"/>
                  </a:moveTo>
                  <a:lnTo>
                    <a:pt x="348614" y="78993"/>
                  </a:lnTo>
                  <a:lnTo>
                    <a:pt x="306577" y="120522"/>
                  </a:lnTo>
                  <a:lnTo>
                    <a:pt x="299922" y="126003"/>
                  </a:lnTo>
                  <a:lnTo>
                    <a:pt x="292671" y="129889"/>
                  </a:lnTo>
                  <a:lnTo>
                    <a:pt x="285039" y="132203"/>
                  </a:lnTo>
                  <a:lnTo>
                    <a:pt x="277241" y="132968"/>
                  </a:lnTo>
                  <a:lnTo>
                    <a:pt x="319277" y="132968"/>
                  </a:lnTo>
                  <a:lnTo>
                    <a:pt x="350774" y="101853"/>
                  </a:lnTo>
                  <a:lnTo>
                    <a:pt x="367398" y="101853"/>
                  </a:lnTo>
                  <a:lnTo>
                    <a:pt x="367240" y="100028"/>
                  </a:lnTo>
                  <a:lnTo>
                    <a:pt x="356997" y="72770"/>
                  </a:lnTo>
                  <a:close/>
                </a:path>
                <a:path w="370205" h="365759">
                  <a:moveTo>
                    <a:pt x="292988" y="16637"/>
                  </a:moveTo>
                  <a:lnTo>
                    <a:pt x="260476" y="16637"/>
                  </a:lnTo>
                  <a:lnTo>
                    <a:pt x="266700" y="18668"/>
                  </a:lnTo>
                  <a:lnTo>
                    <a:pt x="235204" y="49910"/>
                  </a:lnTo>
                  <a:lnTo>
                    <a:pt x="247776" y="62356"/>
                  </a:lnTo>
                  <a:lnTo>
                    <a:pt x="289813" y="20827"/>
                  </a:lnTo>
                  <a:lnTo>
                    <a:pt x="292988" y="16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76399" y="896619"/>
              <a:ext cx="370205" cy="365760"/>
            </a:xfrm>
            <a:custGeom>
              <a:avLst/>
              <a:gdLst/>
              <a:ahLst/>
              <a:cxnLst/>
              <a:rect l="l" t="t" r="r" b="b"/>
              <a:pathLst>
                <a:path w="370205" h="365759">
                  <a:moveTo>
                    <a:pt x="356997" y="72770"/>
                  </a:moveTo>
                  <a:lnTo>
                    <a:pt x="356997" y="72770"/>
                  </a:lnTo>
                  <a:lnTo>
                    <a:pt x="324312" y="103002"/>
                  </a:lnTo>
                  <a:lnTo>
                    <a:pt x="311832" y="115331"/>
                  </a:lnTo>
                  <a:lnTo>
                    <a:pt x="307234" y="119874"/>
                  </a:lnTo>
                  <a:lnTo>
                    <a:pt x="306577" y="120522"/>
                  </a:lnTo>
                  <a:lnTo>
                    <a:pt x="299922" y="126003"/>
                  </a:lnTo>
                  <a:lnTo>
                    <a:pt x="292671" y="129889"/>
                  </a:lnTo>
                  <a:lnTo>
                    <a:pt x="285039" y="132203"/>
                  </a:lnTo>
                  <a:lnTo>
                    <a:pt x="277241" y="132968"/>
                  </a:lnTo>
                  <a:lnTo>
                    <a:pt x="260921" y="129694"/>
                  </a:lnTo>
                  <a:lnTo>
                    <a:pt x="247554" y="120776"/>
                  </a:lnTo>
                  <a:lnTo>
                    <a:pt x="238521" y="107572"/>
                  </a:lnTo>
                  <a:lnTo>
                    <a:pt x="235204" y="91439"/>
                  </a:lnTo>
                  <a:lnTo>
                    <a:pt x="235989" y="82805"/>
                  </a:lnTo>
                  <a:lnTo>
                    <a:pt x="238347" y="75326"/>
                  </a:lnTo>
                  <a:lnTo>
                    <a:pt x="242276" y="68633"/>
                  </a:lnTo>
                  <a:lnTo>
                    <a:pt x="247776" y="62356"/>
                  </a:lnTo>
                  <a:lnTo>
                    <a:pt x="235204" y="49910"/>
                  </a:lnTo>
                  <a:lnTo>
                    <a:pt x="228137" y="58453"/>
                  </a:lnTo>
                  <a:lnTo>
                    <a:pt x="222869" y="68341"/>
                  </a:lnTo>
                  <a:lnTo>
                    <a:pt x="219577" y="79396"/>
                  </a:lnTo>
                  <a:lnTo>
                    <a:pt x="218439" y="91439"/>
                  </a:lnTo>
                  <a:lnTo>
                    <a:pt x="223198" y="113655"/>
                  </a:lnTo>
                  <a:lnTo>
                    <a:pt x="236029" y="132191"/>
                  </a:lnTo>
                  <a:lnTo>
                    <a:pt x="254765" y="144893"/>
                  </a:lnTo>
                  <a:lnTo>
                    <a:pt x="277241" y="149605"/>
                  </a:lnTo>
                  <a:lnTo>
                    <a:pt x="289399" y="148470"/>
                  </a:lnTo>
                  <a:lnTo>
                    <a:pt x="300593" y="145192"/>
                  </a:lnTo>
                  <a:lnTo>
                    <a:pt x="310620" y="139961"/>
                  </a:lnTo>
                  <a:lnTo>
                    <a:pt x="319277" y="132968"/>
                  </a:lnTo>
                  <a:lnTo>
                    <a:pt x="337486" y="114980"/>
                  </a:lnTo>
                  <a:lnTo>
                    <a:pt x="346837" y="105743"/>
                  </a:lnTo>
                  <a:lnTo>
                    <a:pt x="350281" y="102340"/>
                  </a:lnTo>
                  <a:lnTo>
                    <a:pt x="350774" y="101853"/>
                  </a:lnTo>
                  <a:lnTo>
                    <a:pt x="353520" y="118836"/>
                  </a:lnTo>
                  <a:lnTo>
                    <a:pt x="352551" y="134842"/>
                  </a:lnTo>
                  <a:lnTo>
                    <a:pt x="348059" y="148895"/>
                  </a:lnTo>
                  <a:lnTo>
                    <a:pt x="340232" y="160019"/>
                  </a:lnTo>
                  <a:lnTo>
                    <a:pt x="313507" y="186451"/>
                  </a:lnTo>
                  <a:lnTo>
                    <a:pt x="299783" y="200025"/>
                  </a:lnTo>
                  <a:lnTo>
                    <a:pt x="294727" y="205025"/>
                  </a:lnTo>
                  <a:lnTo>
                    <a:pt x="294005" y="205739"/>
                  </a:lnTo>
                  <a:lnTo>
                    <a:pt x="287655" y="211962"/>
                  </a:lnTo>
                  <a:lnTo>
                    <a:pt x="279273" y="216153"/>
                  </a:lnTo>
                  <a:lnTo>
                    <a:pt x="270891" y="216153"/>
                  </a:lnTo>
                  <a:lnTo>
                    <a:pt x="265880" y="215558"/>
                  </a:lnTo>
                  <a:lnTo>
                    <a:pt x="252809" y="213010"/>
                  </a:lnTo>
                  <a:lnTo>
                    <a:pt x="234618" y="207367"/>
                  </a:lnTo>
                  <a:lnTo>
                    <a:pt x="214249" y="197484"/>
                  </a:lnTo>
                  <a:lnTo>
                    <a:pt x="212089" y="195325"/>
                  </a:lnTo>
                  <a:lnTo>
                    <a:pt x="210057" y="195325"/>
                  </a:lnTo>
                  <a:lnTo>
                    <a:pt x="205867" y="195325"/>
                  </a:lnTo>
                  <a:lnTo>
                    <a:pt x="203707" y="197484"/>
                  </a:lnTo>
                  <a:lnTo>
                    <a:pt x="203707" y="199516"/>
                  </a:lnTo>
                  <a:lnTo>
                    <a:pt x="201549" y="199516"/>
                  </a:lnTo>
                  <a:lnTo>
                    <a:pt x="127539" y="279987"/>
                  </a:lnTo>
                  <a:lnTo>
                    <a:pt x="89534" y="321309"/>
                  </a:lnTo>
                  <a:lnTo>
                    <a:pt x="75533" y="336534"/>
                  </a:lnTo>
                  <a:lnTo>
                    <a:pt x="73532" y="338708"/>
                  </a:lnTo>
                  <a:lnTo>
                    <a:pt x="67182" y="344931"/>
                  </a:lnTo>
                  <a:lnTo>
                    <a:pt x="58800" y="349122"/>
                  </a:lnTo>
                  <a:lnTo>
                    <a:pt x="50418" y="349122"/>
                  </a:lnTo>
                  <a:lnTo>
                    <a:pt x="37177" y="346567"/>
                  </a:lnTo>
                  <a:lnTo>
                    <a:pt x="26495" y="339534"/>
                  </a:lnTo>
                  <a:lnTo>
                    <a:pt x="19361" y="328977"/>
                  </a:lnTo>
                  <a:lnTo>
                    <a:pt x="16763" y="315849"/>
                  </a:lnTo>
                  <a:lnTo>
                    <a:pt x="16763" y="307593"/>
                  </a:lnTo>
                  <a:lnTo>
                    <a:pt x="20955" y="299212"/>
                  </a:lnTo>
                  <a:lnTo>
                    <a:pt x="27305" y="292988"/>
                  </a:lnTo>
                  <a:lnTo>
                    <a:pt x="108656" y="219713"/>
                  </a:lnTo>
                  <a:lnTo>
                    <a:pt x="150431" y="182086"/>
                  </a:lnTo>
                  <a:lnTo>
                    <a:pt x="165822" y="168223"/>
                  </a:lnTo>
                  <a:lnTo>
                    <a:pt x="168020" y="166242"/>
                  </a:lnTo>
                  <a:lnTo>
                    <a:pt x="170052" y="164210"/>
                  </a:lnTo>
                  <a:lnTo>
                    <a:pt x="172212" y="162051"/>
                  </a:lnTo>
                  <a:lnTo>
                    <a:pt x="172212" y="157987"/>
                  </a:lnTo>
                  <a:lnTo>
                    <a:pt x="170052" y="155828"/>
                  </a:lnTo>
                  <a:lnTo>
                    <a:pt x="170052" y="153796"/>
                  </a:lnTo>
                  <a:lnTo>
                    <a:pt x="155842" y="131520"/>
                  </a:lnTo>
                  <a:lnTo>
                    <a:pt x="150669" y="111410"/>
                  </a:lnTo>
                  <a:lnTo>
                    <a:pt x="154140" y="93253"/>
                  </a:lnTo>
                  <a:lnTo>
                    <a:pt x="165862" y="76834"/>
                  </a:lnTo>
                  <a:lnTo>
                    <a:pt x="191412" y="50403"/>
                  </a:lnTo>
                  <a:lnTo>
                    <a:pt x="204533" y="36830"/>
                  </a:lnTo>
                  <a:lnTo>
                    <a:pt x="209367" y="31829"/>
                  </a:lnTo>
                  <a:lnTo>
                    <a:pt x="210057" y="31114"/>
                  </a:lnTo>
                  <a:lnTo>
                    <a:pt x="219791" y="23602"/>
                  </a:lnTo>
                  <a:lnTo>
                    <a:pt x="229727" y="19208"/>
                  </a:lnTo>
                  <a:lnTo>
                    <a:pt x="239258" y="17148"/>
                  </a:lnTo>
                  <a:lnTo>
                    <a:pt x="247776" y="16637"/>
                  </a:lnTo>
                  <a:lnTo>
                    <a:pt x="254126" y="16637"/>
                  </a:lnTo>
                  <a:lnTo>
                    <a:pt x="260476" y="16637"/>
                  </a:lnTo>
                  <a:lnTo>
                    <a:pt x="266700" y="18668"/>
                  </a:lnTo>
                  <a:lnTo>
                    <a:pt x="248491" y="36730"/>
                  </a:lnTo>
                  <a:lnTo>
                    <a:pt x="239141" y="46005"/>
                  </a:lnTo>
                  <a:lnTo>
                    <a:pt x="235696" y="49422"/>
                  </a:lnTo>
                  <a:lnTo>
                    <a:pt x="235204" y="49910"/>
                  </a:lnTo>
                  <a:lnTo>
                    <a:pt x="247776" y="62356"/>
                  </a:lnTo>
                  <a:lnTo>
                    <a:pt x="272079" y="38348"/>
                  </a:lnTo>
                  <a:lnTo>
                    <a:pt x="284559" y="26019"/>
                  </a:lnTo>
                  <a:lnTo>
                    <a:pt x="289157" y="21476"/>
                  </a:lnTo>
                  <a:lnTo>
                    <a:pt x="289813" y="20827"/>
                  </a:lnTo>
                  <a:lnTo>
                    <a:pt x="296163" y="12445"/>
                  </a:lnTo>
                  <a:lnTo>
                    <a:pt x="283549" y="7018"/>
                  </a:lnTo>
                  <a:lnTo>
                    <a:pt x="271160" y="3127"/>
                  </a:lnTo>
                  <a:lnTo>
                    <a:pt x="259177" y="783"/>
                  </a:lnTo>
                  <a:lnTo>
                    <a:pt x="247776" y="0"/>
                  </a:lnTo>
                  <a:lnTo>
                    <a:pt x="234021" y="1166"/>
                  </a:lnTo>
                  <a:lnTo>
                    <a:pt x="221265" y="4667"/>
                  </a:lnTo>
                  <a:lnTo>
                    <a:pt x="172791" y="45100"/>
                  </a:lnTo>
                  <a:lnTo>
                    <a:pt x="154011" y="63674"/>
                  </a:lnTo>
                  <a:lnTo>
                    <a:pt x="153288" y="64388"/>
                  </a:lnTo>
                  <a:lnTo>
                    <a:pt x="137965" y="88104"/>
                  </a:lnTo>
                  <a:lnTo>
                    <a:pt x="134429" y="111998"/>
                  </a:lnTo>
                  <a:lnTo>
                    <a:pt x="140323" y="135487"/>
                  </a:lnTo>
                  <a:lnTo>
                    <a:pt x="153288" y="157987"/>
                  </a:lnTo>
                  <a:lnTo>
                    <a:pt x="73185" y="228840"/>
                  </a:lnTo>
                  <a:lnTo>
                    <a:pt x="32051" y="265223"/>
                  </a:lnTo>
                  <a:lnTo>
                    <a:pt x="16896" y="278628"/>
                  </a:lnTo>
                  <a:lnTo>
                    <a:pt x="14731" y="280542"/>
                  </a:lnTo>
                  <a:lnTo>
                    <a:pt x="8893" y="287559"/>
                  </a:lnTo>
                  <a:lnTo>
                    <a:pt x="4222" y="295909"/>
                  </a:lnTo>
                  <a:lnTo>
                    <a:pt x="1123" y="305403"/>
                  </a:lnTo>
                  <a:lnTo>
                    <a:pt x="0" y="315849"/>
                  </a:lnTo>
                  <a:lnTo>
                    <a:pt x="4038" y="335059"/>
                  </a:lnTo>
                  <a:lnTo>
                    <a:pt x="14970" y="350948"/>
                  </a:lnTo>
                  <a:lnTo>
                    <a:pt x="31021" y="361765"/>
                  </a:lnTo>
                  <a:lnTo>
                    <a:pt x="50418" y="365759"/>
                  </a:lnTo>
                  <a:lnTo>
                    <a:pt x="61031" y="364656"/>
                  </a:lnTo>
                  <a:lnTo>
                    <a:pt x="70643" y="361600"/>
                  </a:lnTo>
                  <a:lnTo>
                    <a:pt x="79065" y="356973"/>
                  </a:lnTo>
                  <a:lnTo>
                    <a:pt x="86106" y="351154"/>
                  </a:lnTo>
                  <a:lnTo>
                    <a:pt x="158940" y="271859"/>
                  </a:lnTo>
                  <a:lnTo>
                    <a:pt x="196341" y="231139"/>
                  </a:lnTo>
                  <a:lnTo>
                    <a:pt x="210121" y="216138"/>
                  </a:lnTo>
                  <a:lnTo>
                    <a:pt x="212089" y="213994"/>
                  </a:lnTo>
                  <a:lnTo>
                    <a:pt x="232207" y="223950"/>
                  </a:lnTo>
                  <a:lnTo>
                    <a:pt x="250158" y="229631"/>
                  </a:lnTo>
                  <a:lnTo>
                    <a:pt x="263775" y="232193"/>
                  </a:lnTo>
                  <a:lnTo>
                    <a:pt x="270891" y="232790"/>
                  </a:lnTo>
                  <a:lnTo>
                    <a:pt x="280306" y="231973"/>
                  </a:lnTo>
                  <a:lnTo>
                    <a:pt x="289544" y="229393"/>
                  </a:lnTo>
                  <a:lnTo>
                    <a:pt x="298376" y="224861"/>
                  </a:lnTo>
                  <a:lnTo>
                    <a:pt x="306577" y="218185"/>
                  </a:lnTo>
                  <a:lnTo>
                    <a:pt x="332128" y="191754"/>
                  </a:lnTo>
                  <a:lnTo>
                    <a:pt x="345249" y="178181"/>
                  </a:lnTo>
                  <a:lnTo>
                    <a:pt x="350083" y="173180"/>
                  </a:lnTo>
                  <a:lnTo>
                    <a:pt x="350774" y="172465"/>
                  </a:lnTo>
                  <a:lnTo>
                    <a:pt x="364105" y="152209"/>
                  </a:lnTo>
                  <a:lnTo>
                    <a:pt x="369601" y="127285"/>
                  </a:lnTo>
                  <a:lnTo>
                    <a:pt x="367240" y="100028"/>
                  </a:lnTo>
                  <a:lnTo>
                    <a:pt x="356997" y="72770"/>
                  </a:lnTo>
                </a:path>
                <a:path w="370205" h="365759">
                  <a:moveTo>
                    <a:pt x="44068" y="309625"/>
                  </a:moveTo>
                  <a:lnTo>
                    <a:pt x="42037" y="311784"/>
                  </a:lnTo>
                  <a:lnTo>
                    <a:pt x="42037" y="313816"/>
                  </a:lnTo>
                  <a:lnTo>
                    <a:pt x="42037" y="315849"/>
                  </a:lnTo>
                  <a:lnTo>
                    <a:pt x="42037" y="320039"/>
                  </a:lnTo>
                  <a:lnTo>
                    <a:pt x="46227" y="324230"/>
                  </a:lnTo>
                  <a:lnTo>
                    <a:pt x="50418" y="324230"/>
                  </a:lnTo>
                  <a:lnTo>
                    <a:pt x="54610" y="324230"/>
                  </a:lnTo>
                  <a:lnTo>
                    <a:pt x="58800" y="320039"/>
                  </a:lnTo>
                  <a:lnTo>
                    <a:pt x="58800" y="315849"/>
                  </a:lnTo>
                  <a:lnTo>
                    <a:pt x="58800" y="311784"/>
                  </a:lnTo>
                  <a:lnTo>
                    <a:pt x="54610" y="307593"/>
                  </a:lnTo>
                  <a:lnTo>
                    <a:pt x="50418" y="307593"/>
                  </a:lnTo>
                  <a:lnTo>
                    <a:pt x="48260" y="307593"/>
                  </a:lnTo>
                  <a:lnTo>
                    <a:pt x="46227" y="307593"/>
                  </a:lnTo>
                  <a:lnTo>
                    <a:pt x="44068" y="309625"/>
                  </a:lnTo>
                </a:path>
              </a:pathLst>
            </a:custGeom>
            <a:ln w="9525">
              <a:solidFill>
                <a:srgbClr val="1BCC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44979" y="918781"/>
            <a:ext cx="6541134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0"/>
              </a:lnSpc>
              <a:tabLst>
                <a:tab pos="484505" algn="l"/>
              </a:tabLst>
            </a:pPr>
            <a:r>
              <a:rPr sz="4800" b="1" spc="-75" baseline="-6076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4800" b="1" baseline="-6076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2400" b="1" dirty="0">
                <a:solidFill>
                  <a:srgbClr val="623E31"/>
                </a:solidFill>
                <a:latin typeface="Segoe UI"/>
                <a:cs typeface="Segoe UI"/>
              </a:rPr>
              <a:t>KLASIFIKASI</a:t>
            </a:r>
            <a:r>
              <a:rPr sz="2400" b="1" spc="-50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623E31"/>
                </a:solidFill>
                <a:latin typeface="Segoe UI"/>
                <a:cs typeface="Segoe UI"/>
              </a:rPr>
              <a:t>OBJEK</a:t>
            </a:r>
            <a:r>
              <a:rPr sz="2400" b="1" spc="-75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623E31"/>
                </a:solidFill>
                <a:latin typeface="Segoe UI"/>
                <a:cs typeface="Segoe UI"/>
              </a:rPr>
              <a:t>PAJAK</a:t>
            </a:r>
            <a:endParaRPr sz="2400">
              <a:latin typeface="Segoe UI"/>
              <a:cs typeface="Segoe UI"/>
            </a:endParaRPr>
          </a:p>
          <a:p>
            <a:pPr marL="784225" indent="-286385">
              <a:lnSpc>
                <a:spcPts val="2380"/>
              </a:lnSpc>
              <a:buFont typeface="Wingdings"/>
              <a:buChar char=""/>
              <a:tabLst>
                <a:tab pos="784225" algn="l"/>
              </a:tabLst>
            </a:pPr>
            <a:r>
              <a:rPr sz="2000" dirty="0">
                <a:solidFill>
                  <a:srgbClr val="623E31"/>
                </a:solidFill>
                <a:latin typeface="Segoe UI"/>
                <a:cs typeface="Segoe UI"/>
              </a:rPr>
              <a:t>Objek</a:t>
            </a:r>
            <a:r>
              <a:rPr sz="2000" spc="-35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623E31"/>
                </a:solidFill>
                <a:latin typeface="Segoe UI"/>
                <a:cs typeface="Segoe UI"/>
              </a:rPr>
              <a:t>pajak</a:t>
            </a:r>
            <a:r>
              <a:rPr sz="2000" spc="-80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623E31"/>
                </a:solidFill>
                <a:latin typeface="Segoe UI"/>
                <a:cs typeface="Segoe UI"/>
              </a:rPr>
              <a:t>diklasifikasikan</a:t>
            </a:r>
            <a:r>
              <a:rPr sz="2000" spc="-30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623E31"/>
                </a:solidFill>
                <a:latin typeface="Segoe UI"/>
                <a:cs typeface="Segoe UI"/>
              </a:rPr>
              <a:t>berdasarkan</a:t>
            </a:r>
            <a:r>
              <a:rPr sz="2000" spc="-35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Segoe UI"/>
                <a:cs typeface="Segoe UI"/>
              </a:rPr>
              <a:t>sektornya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98600" y="3149600"/>
            <a:ext cx="2959735" cy="788035"/>
            <a:chOff x="1498600" y="3149600"/>
            <a:chExt cx="2959735" cy="78803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9180" y="3285883"/>
              <a:ext cx="1465706" cy="1862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4879" y="3149600"/>
              <a:ext cx="973074" cy="51333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8600" y="3423920"/>
              <a:ext cx="2898394" cy="51333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636776" y="3212846"/>
            <a:ext cx="2616200" cy="159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23E31"/>
                </a:solidFill>
                <a:latin typeface="Segoe UI"/>
                <a:cs typeface="Segoe UI"/>
              </a:rPr>
              <a:t>OBJEK</a:t>
            </a:r>
            <a:r>
              <a:rPr sz="1800" b="1" spc="-70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23E31"/>
                </a:solidFill>
                <a:latin typeface="Segoe UI"/>
                <a:cs typeface="Segoe UI"/>
              </a:rPr>
              <a:t>PAJAK</a:t>
            </a:r>
            <a:r>
              <a:rPr sz="1800" b="1" spc="-50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1800" b="1" spc="-20" dirty="0">
                <a:solidFill>
                  <a:srgbClr val="623E31"/>
                </a:solidFill>
                <a:latin typeface="Segoe UI"/>
                <a:cs typeface="Segoe UI"/>
              </a:rPr>
              <a:t>BUMI </a:t>
            </a:r>
            <a:r>
              <a:rPr sz="1800" b="1" spc="-40" dirty="0">
                <a:solidFill>
                  <a:srgbClr val="623E31"/>
                </a:solidFill>
                <a:latin typeface="Segoe UI"/>
                <a:cs typeface="Segoe UI"/>
              </a:rPr>
              <a:t>DAN/ATAU</a:t>
            </a:r>
            <a:r>
              <a:rPr sz="1800" b="1" spc="-50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623E31"/>
                </a:solidFill>
                <a:latin typeface="Segoe UI"/>
                <a:cs typeface="Segoe UI"/>
              </a:rPr>
              <a:t>BANGUNAN</a:t>
            </a:r>
            <a:endParaRPr sz="1800">
              <a:latin typeface="Segoe UI"/>
              <a:cs typeface="Segoe UI"/>
            </a:endParaRPr>
          </a:p>
          <a:p>
            <a:pPr marL="609600" marR="25400" indent="236220" algn="r">
              <a:lnSpc>
                <a:spcPct val="100000"/>
              </a:lnSpc>
              <a:spcBef>
                <a:spcPts val="365"/>
              </a:spcBef>
            </a:pPr>
            <a:r>
              <a:rPr sz="1600" dirty="0">
                <a:latin typeface="Arial MT"/>
                <a:cs typeface="Arial MT"/>
              </a:rPr>
              <a:t>Sektor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Perkebunan </a:t>
            </a:r>
            <a:r>
              <a:rPr sz="1600" dirty="0">
                <a:latin typeface="Arial MT"/>
                <a:cs typeface="Arial MT"/>
              </a:rPr>
              <a:t>Sektor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Perhutanan </a:t>
            </a:r>
            <a:r>
              <a:rPr sz="1600" dirty="0">
                <a:latin typeface="Arial MT"/>
                <a:cs typeface="Arial MT"/>
              </a:rPr>
              <a:t>Sektor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Pertambangan</a:t>
            </a:r>
            <a:endParaRPr sz="1600">
              <a:latin typeface="Arial MT"/>
              <a:cs typeface="Arial MT"/>
            </a:endParaRPr>
          </a:p>
          <a:p>
            <a:pPr marR="28575" algn="r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Sektor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Lainnya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00755" y="5500687"/>
            <a:ext cx="1349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latin typeface="Trebuchet MS"/>
                <a:cs typeface="Trebuchet MS"/>
              </a:rPr>
              <a:t>Klasifikasi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NJOP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24200" y="2148839"/>
            <a:ext cx="1752600" cy="947419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5435600" y="2085339"/>
            <a:ext cx="4537075" cy="2258060"/>
            <a:chOff x="5435600" y="2085339"/>
            <a:chExt cx="4537075" cy="2258060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5000" y="2085339"/>
              <a:ext cx="1516471" cy="101346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435600" y="3111500"/>
              <a:ext cx="1104900" cy="1231900"/>
            </a:xfrm>
            <a:custGeom>
              <a:avLst/>
              <a:gdLst/>
              <a:ahLst/>
              <a:cxnLst/>
              <a:rect l="l" t="t" r="r" b="b"/>
              <a:pathLst>
                <a:path w="1104900" h="1231900">
                  <a:moveTo>
                    <a:pt x="828675" y="0"/>
                  </a:moveTo>
                  <a:lnTo>
                    <a:pt x="276225" y="0"/>
                  </a:lnTo>
                  <a:lnTo>
                    <a:pt x="276225" y="679450"/>
                  </a:lnTo>
                  <a:lnTo>
                    <a:pt x="0" y="679450"/>
                  </a:lnTo>
                  <a:lnTo>
                    <a:pt x="552450" y="1231900"/>
                  </a:lnTo>
                  <a:lnTo>
                    <a:pt x="1104900" y="679450"/>
                  </a:lnTo>
                  <a:lnTo>
                    <a:pt x="828675" y="679450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8080" y="3068319"/>
              <a:ext cx="1757933" cy="51333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44460" y="3068319"/>
              <a:ext cx="2227833" cy="51333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28080" y="3342639"/>
              <a:ext cx="1643633" cy="51333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367145" y="3129279"/>
            <a:ext cx="33991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23E31"/>
                </a:solidFill>
                <a:latin typeface="Segoe UI"/>
                <a:cs typeface="Segoe UI"/>
              </a:rPr>
              <a:t>OBJEK</a:t>
            </a:r>
            <a:r>
              <a:rPr sz="1800" b="1" spc="-60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23E31"/>
                </a:solidFill>
                <a:latin typeface="Segoe UI"/>
                <a:cs typeface="Segoe UI"/>
              </a:rPr>
              <a:t>PAJAK</a:t>
            </a:r>
            <a:r>
              <a:rPr sz="1800" b="1" spc="-45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23E31"/>
                </a:solidFill>
                <a:latin typeface="Segoe UI"/>
                <a:cs typeface="Segoe UI"/>
              </a:rPr>
              <a:t>BUMI</a:t>
            </a:r>
            <a:r>
              <a:rPr sz="1800" b="1" spc="-70" dirty="0">
                <a:solidFill>
                  <a:srgbClr val="623E31"/>
                </a:solidFill>
                <a:latin typeface="Segoe UI"/>
                <a:cs typeface="Segoe UI"/>
              </a:rPr>
              <a:t> </a:t>
            </a:r>
            <a:r>
              <a:rPr sz="1800" b="1" spc="-40" dirty="0">
                <a:solidFill>
                  <a:srgbClr val="623E31"/>
                </a:solidFill>
                <a:latin typeface="Segoe UI"/>
                <a:cs typeface="Segoe UI"/>
              </a:rPr>
              <a:t>DAN/ATAU </a:t>
            </a:r>
            <a:r>
              <a:rPr sz="1800" b="1" spc="-10" dirty="0">
                <a:solidFill>
                  <a:srgbClr val="623E31"/>
                </a:solidFill>
                <a:latin typeface="Segoe UI"/>
                <a:cs typeface="Segoe UI"/>
              </a:rPr>
              <a:t>BANGUNAN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42660" y="3999416"/>
            <a:ext cx="4405630" cy="196088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798195">
              <a:lnSpc>
                <a:spcPct val="100000"/>
              </a:lnSpc>
              <a:spcBef>
                <a:spcPts val="919"/>
              </a:spcBef>
            </a:pPr>
            <a:r>
              <a:rPr sz="1800" spc="-100" dirty="0">
                <a:solidFill>
                  <a:srgbClr val="C00000"/>
                </a:solidFill>
                <a:latin typeface="Trebuchet MS"/>
                <a:cs typeface="Trebuchet MS"/>
              </a:rPr>
              <a:t>Diklasifikasikan</a:t>
            </a:r>
            <a:r>
              <a:rPr sz="1800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155" dirty="0">
                <a:solidFill>
                  <a:srgbClr val="C00000"/>
                </a:solidFill>
                <a:latin typeface="Trebuchet MS"/>
                <a:cs typeface="Trebuchet MS"/>
              </a:rPr>
              <a:t>menjadi</a:t>
            </a:r>
            <a:r>
              <a:rPr sz="1800" spc="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325" dirty="0">
                <a:solidFill>
                  <a:srgbClr val="C0000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600" dirty="0">
                <a:latin typeface="Arial MT"/>
                <a:cs typeface="Arial MT"/>
              </a:rPr>
              <a:t>Objek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Pajak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PBB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Sektor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Perkebunan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 MT"/>
                <a:cs typeface="Arial MT"/>
              </a:rPr>
              <a:t>Objek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Pajak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PBB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Sektor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Perhutanan</a:t>
            </a: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Objek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Pajak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PBB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Sektor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Pertambangan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Migas </a:t>
            </a:r>
            <a:r>
              <a:rPr sz="1600" dirty="0">
                <a:latin typeface="Arial MT"/>
                <a:cs typeface="Arial MT"/>
              </a:rPr>
              <a:t>Objek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Pajak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PBB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Sektor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Pertambangan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Pabum </a:t>
            </a:r>
            <a:r>
              <a:rPr sz="1600" dirty="0">
                <a:latin typeface="Arial MT"/>
                <a:cs typeface="Arial MT"/>
              </a:rPr>
              <a:t>Objek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Pajak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PBB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Sektor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Pertambangan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Minerba </a:t>
            </a:r>
            <a:r>
              <a:rPr sz="1600" dirty="0">
                <a:latin typeface="Arial MT"/>
                <a:cs typeface="Arial MT"/>
              </a:rPr>
              <a:t>Objek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Pajak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PBB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Sektor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Lainnya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257800" y="1945639"/>
            <a:ext cx="0" cy="4051300"/>
          </a:xfrm>
          <a:custGeom>
            <a:avLst/>
            <a:gdLst/>
            <a:ahLst/>
            <a:cxnLst/>
            <a:rect l="l" t="t" r="r" b="b"/>
            <a:pathLst>
              <a:path h="4051300">
                <a:moveTo>
                  <a:pt x="0" y="0"/>
                </a:moveTo>
                <a:lnTo>
                  <a:pt x="0" y="4050880"/>
                </a:lnTo>
              </a:path>
            </a:pathLst>
          </a:custGeom>
          <a:ln w="9525">
            <a:solidFill>
              <a:srgbClr val="8D1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870440" y="1955800"/>
            <a:ext cx="759460" cy="309880"/>
          </a:xfrm>
          <a:prstGeom prst="rect">
            <a:avLst/>
          </a:prstGeom>
          <a:ln w="9525">
            <a:solidFill>
              <a:srgbClr val="A6A6A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solidFill>
                  <a:srgbClr val="8D171A"/>
                </a:solidFill>
                <a:latin typeface="Trebuchet MS"/>
                <a:cs typeface="Trebuchet MS"/>
              </a:rPr>
              <a:t>Pasal</a:t>
            </a:r>
            <a:r>
              <a:rPr sz="1400" b="1" spc="-80" dirty="0">
                <a:solidFill>
                  <a:srgbClr val="8D171A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8D171A"/>
                </a:solid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436906" y="2360333"/>
            <a:ext cx="1592263" cy="2211388"/>
          </a:xfrm>
          <a:prstGeom prst="rect">
            <a:avLst/>
          </a:prstGeom>
          <a:solidFill>
            <a:srgbClr val="99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300" b="1">
                <a:latin typeface="Arial" panose="020B0604020202020204" pitchFamily="34" charset="0"/>
              </a:rPr>
              <a:t>TIDAK MENGEM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BALIKAN/ MENYAM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PAIKAN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SPOP KEPADA DITJEN PAJAK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248244" y="2352396"/>
            <a:ext cx="1609725" cy="2219325"/>
          </a:xfrm>
          <a:prstGeom prst="rect">
            <a:avLst/>
          </a:prstGeom>
          <a:solidFill>
            <a:srgbClr val="99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300" b="1">
                <a:latin typeface="Arial" panose="020B0604020202020204" pitchFamily="34" charset="0"/>
              </a:rPr>
              <a:t>SPOP TIDAK BENAR/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TIDAK LENGKAP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DAN/ATAU MELAMPIRKAN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KETERA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NGAN YANG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TIDAK BENAR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77044" y="2360333"/>
            <a:ext cx="1406525" cy="2211388"/>
          </a:xfrm>
          <a:prstGeom prst="rect">
            <a:avLst/>
          </a:prstGeom>
          <a:solidFill>
            <a:srgbClr val="99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300" b="1">
                <a:latin typeface="Arial" panose="020B0604020202020204" pitchFamily="34" charset="0"/>
              </a:rPr>
              <a:t>MEMPERLIHAT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KAN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SURAT/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DOKU-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MEN PALSU ATAU DIPALSUKAN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694706" y="2352396"/>
            <a:ext cx="1506538" cy="2219325"/>
          </a:xfrm>
          <a:prstGeom prst="rect">
            <a:avLst/>
          </a:prstGeom>
          <a:solidFill>
            <a:srgbClr val="99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300" b="1">
                <a:latin typeface="Arial" panose="020B0604020202020204" pitchFamily="34" charset="0"/>
              </a:rPr>
              <a:t>TIDAK MEMPERLIHATKAN/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MEMIN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JAMKAN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SURAT/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DOKUMEN LAINNYA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9337769" y="2352396"/>
            <a:ext cx="1506537" cy="2219325"/>
          </a:xfrm>
          <a:prstGeom prst="rect">
            <a:avLst/>
          </a:prstGeom>
          <a:solidFill>
            <a:srgbClr val="99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 anchor="ctr" anchorCtr="1"/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300" b="1">
                <a:latin typeface="Arial" panose="020B0604020202020204" pitchFamily="34" charset="0"/>
              </a:rPr>
              <a:t>TIDAK MENUN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JUKKAN/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MENYAM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PAIKAN DATA/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KETERA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NGAN YANG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DIPERLU</a:t>
            </a:r>
          </a:p>
          <a:p>
            <a:pPr algn="ctr"/>
            <a:r>
              <a:rPr lang="en-US" sz="1300" b="1">
                <a:latin typeface="Arial" panose="020B0604020202020204" pitchFamily="34" charset="0"/>
              </a:rPr>
              <a:t>KAN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557556" y="1414183"/>
            <a:ext cx="8234363" cy="325438"/>
          </a:xfrm>
          <a:prstGeom prst="rect">
            <a:avLst/>
          </a:prstGeom>
          <a:solidFill>
            <a:srgbClr val="00DFCA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508469" y="5665508"/>
            <a:ext cx="6410325" cy="835025"/>
          </a:xfrm>
          <a:prstGeom prst="roundRect">
            <a:avLst>
              <a:gd name="adj" fmla="val 1431"/>
            </a:avLst>
          </a:prstGeom>
          <a:solidFill>
            <a:srgbClr val="FAFD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marL="115888" indent="-115888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- PIDANA PENJARA SELAMA-LAMANYA 2    (DUA) TAHUN, ATAU</a:t>
            </a:r>
          </a:p>
          <a:p>
            <a:r>
              <a:rPr lang="en-US" sz="1600">
                <a:latin typeface="Arial" panose="020B0604020202020204" pitchFamily="34" charset="0"/>
              </a:rPr>
              <a:t>- DENDA SETINGGI- TINGGINYA 5 (LIMA) KALI PAJAK TERUTANG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3110006" y="4984471"/>
            <a:ext cx="7264400" cy="361950"/>
          </a:xfrm>
          <a:prstGeom prst="roundRect">
            <a:avLst>
              <a:gd name="adj" fmla="val 12477"/>
            </a:avLst>
          </a:prstGeom>
          <a:solidFill>
            <a:srgbClr val="FCFEB9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962" tIns="41275" rIns="80962" bIns="41275">
            <a:spAutoFit/>
          </a:bodyPr>
          <a:lstStyle>
            <a:lvl1pPr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MENIMBULKAN KERUGIAN PADA NEGARA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3537044" y="466446"/>
            <a:ext cx="6283325" cy="7334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</a:rPr>
              <a:t>KETENTUAN PIDANA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122706" y="1947583"/>
            <a:ext cx="7010400" cy="571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 rot="16200000" flipH="1">
            <a:off x="4837206" y="1890433"/>
            <a:ext cx="228600" cy="4572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 rot="16200000" flipH="1">
            <a:off x="8291606" y="1890433"/>
            <a:ext cx="228600" cy="4572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 rot="16200000" flipH="1">
            <a:off x="9917206" y="1890433"/>
            <a:ext cx="228600" cy="4572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6577106" y="1776133"/>
            <a:ext cx="203200" cy="1714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16200000" flipH="1">
            <a:off x="3110006" y="1890433"/>
            <a:ext cx="228600" cy="4572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3122706" y="4776508"/>
            <a:ext cx="7112000" cy="85725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9828306" y="4576483"/>
            <a:ext cx="406400" cy="1714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 rot="16200000" flipH="1">
            <a:off x="6478681" y="4693958"/>
            <a:ext cx="400050" cy="5080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4849906" y="4576483"/>
            <a:ext cx="406400" cy="1714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6475506" y="4576483"/>
            <a:ext cx="406400" cy="1714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8304306" y="4576483"/>
            <a:ext cx="406400" cy="1714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3122706" y="4576483"/>
            <a:ext cx="406400" cy="171450"/>
          </a:xfrm>
          <a:prstGeom prst="rect">
            <a:avLst/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AutoShape 35"/>
          <p:cNvSpPr>
            <a:spLocks noChangeArrowheads="1"/>
          </p:cNvSpPr>
          <p:nvPr/>
        </p:nvSpPr>
        <p:spPr bwMode="auto">
          <a:xfrm rot="16200000" flipH="1">
            <a:off x="6564406" y="3763683"/>
            <a:ext cx="228600" cy="34544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auto">
          <a:xfrm rot="16200000" flipH="1">
            <a:off x="6564406" y="1890433"/>
            <a:ext cx="228600" cy="457200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rgbClr val="007A5C"/>
              </a:gs>
              <a:gs pos="50000">
                <a:srgbClr val="00CC99"/>
              </a:gs>
              <a:gs pos="100000">
                <a:srgbClr val="007A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6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336800" y="1977838"/>
            <a:ext cx="8128000" cy="42862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lIns="77788" tIns="38100" rIns="77788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6550" algn="just" defTabSz="7683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>
                <a:latin typeface="Arial" panose="020B0604020202020204" pitchFamily="34" charset="0"/>
              </a:rPr>
              <a:t>Terhadap bukan wajib pajak yang bersangkutan, yang </a:t>
            </a:r>
            <a:r>
              <a:rPr lang="en-US" sz="1600" u="sng">
                <a:latin typeface="Arial" panose="020B0604020202020204" pitchFamily="34" charset="0"/>
              </a:rPr>
              <a:t>dengan sengaja </a:t>
            </a:r>
            <a:r>
              <a:rPr lang="en-US" sz="1600">
                <a:latin typeface="Arial" panose="020B0604020202020204" pitchFamily="34" charset="0"/>
              </a:rPr>
              <a:t>melakukan tindakan :</a:t>
            </a:r>
          </a:p>
          <a:p>
            <a:pPr marL="720725" lvl="1" indent="-269875" algn="just" defTabSz="7683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/>
              <a:t>tidak memperlihatkan atau tidak meminjamkan surat atau dokumen lainnya;</a:t>
            </a:r>
          </a:p>
          <a:p>
            <a:pPr marL="720725" lvl="1" indent="-269875" algn="just" defTabSz="7683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/>
              <a:t>tidak menunjukkan data atau tidak menyampaikan keterangan yang diperlukan;</a:t>
            </a:r>
          </a:p>
          <a:p>
            <a:pPr marL="336550" indent="-336550" algn="just" defTabSz="768350">
              <a:buFontTx/>
              <a:buNone/>
            </a:pPr>
            <a:r>
              <a:rPr lang="en-US" sz="1600"/>
              <a:t> 	</a:t>
            </a:r>
            <a:r>
              <a:rPr lang="en-US" sz="1600">
                <a:latin typeface="Arial" panose="020B0604020202020204" pitchFamily="34" charset="0"/>
              </a:rPr>
              <a:t>dipidana dengan pidana kurungan selama-lamanya 1 (satu) tahun atau denda setinggi-tingginya        Rp 2.000.000,00 (dua juta rupiah).</a:t>
            </a:r>
          </a:p>
          <a:p>
            <a:pPr marL="336550" indent="-336550" algn="just" defTabSz="768350">
              <a:buFontTx/>
              <a:buNone/>
            </a:pPr>
            <a:endParaRPr lang="en-US" sz="1600">
              <a:latin typeface="Arial" panose="020B0604020202020204" pitchFamily="34" charset="0"/>
            </a:endParaRPr>
          </a:p>
          <a:p>
            <a:pPr marL="336550" indent="-336550" algn="just" defTabSz="7683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>
                <a:latin typeface="Arial" panose="020B0604020202020204" pitchFamily="34" charset="0"/>
              </a:rPr>
              <a:t>Ancaman pidana dilipatkan dua, apabila seseorang melakukan lagi tindak pidana di bidang perpajakan sebelum lewat 1 (satu) tahun terhitung sejak selesai menjalani pidana penjara/sejak dibayarnya denda.</a:t>
            </a:r>
          </a:p>
          <a:p>
            <a:pPr marL="336550" indent="-336550" algn="just" defTabSz="7683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sz="1600">
              <a:latin typeface="Arial" panose="020B0604020202020204" pitchFamily="34" charset="0"/>
            </a:endParaRPr>
          </a:p>
          <a:p>
            <a:pPr marL="336550" indent="-336550" algn="just" defTabSz="7683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>
                <a:latin typeface="Arial" panose="020B0604020202020204" pitchFamily="34" charset="0"/>
              </a:rPr>
              <a:t>Tindak pidana tidak dapat dituntut setelah lampau waktu 10 (sepuluh) tahun sejak berakhirnya tahun pajak yang bersangkutan.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3276600" y="663388"/>
            <a:ext cx="6284913" cy="733425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E0FFC2"/>
              </a:gs>
              <a:gs pos="50000">
                <a:srgbClr val="CCFF99"/>
              </a:gs>
              <a:gs pos="100000">
                <a:srgbClr val="E0FFC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</a:rPr>
              <a:t>KETENTUAN PIDANA</a:t>
            </a:r>
          </a:p>
        </p:txBody>
      </p:sp>
    </p:spTree>
    <p:extLst>
      <p:ext uri="{BB962C8B-B14F-4D97-AF65-F5344CB8AC3E}">
        <p14:creationId xmlns:p14="http://schemas.microsoft.com/office/powerpoint/2010/main" val="191433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FCDD-6F5C-F00E-6586-957EE372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E1A1A-2CB0-6C3E-2976-CF073ED3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hangingPunct="0">
              <a:buNone/>
            </a:pPr>
            <a:r>
              <a:rPr lang="en-ID" dirty="0"/>
              <a:t>Tuan Endri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pengusaha</a:t>
            </a:r>
            <a:r>
              <a:rPr lang="en-ID" dirty="0"/>
              <a:t> </a:t>
            </a:r>
            <a:r>
              <a:rPr lang="en-ID" dirty="0" err="1"/>
              <a:t>terkenal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2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pada </a:t>
            </a:r>
            <a:r>
              <a:rPr lang="en-ID" dirty="0" err="1"/>
              <a:t>tahun</a:t>
            </a:r>
            <a:r>
              <a:rPr lang="en-ID" dirty="0"/>
              <a:t> 2023,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terletak</a:t>
            </a:r>
            <a:r>
              <a:rPr lang="en-ID" dirty="0"/>
              <a:t> di </a:t>
            </a:r>
            <a:r>
              <a:rPr lang="en-ID" dirty="0" err="1"/>
              <a:t>Jombang</a:t>
            </a:r>
            <a:r>
              <a:rPr lang="en-ID" dirty="0"/>
              <a:t>, Jatim dan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terletak</a:t>
            </a:r>
            <a:r>
              <a:rPr lang="en-ID" dirty="0"/>
              <a:t> di </a:t>
            </a:r>
            <a:r>
              <a:rPr lang="en-ID" dirty="0" err="1"/>
              <a:t>Jonggol</a:t>
            </a:r>
            <a:r>
              <a:rPr lang="en-ID" dirty="0"/>
              <a:t>, Bogor. </a:t>
            </a:r>
            <a:r>
              <a:rPr lang="en-ID" dirty="0" err="1"/>
              <a:t>Diketahui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NJOP Bumi </a:t>
            </a:r>
            <a:r>
              <a:rPr lang="en-ID" dirty="0" err="1"/>
              <a:t>sebesar</a:t>
            </a:r>
            <a:r>
              <a:rPr lang="en-ID" dirty="0"/>
              <a:t> Rp. 8.000.000,- dam NJOP </a:t>
            </a:r>
            <a:r>
              <a:rPr lang="en-ID" dirty="0" err="1"/>
              <a:t>Bangunan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Rp. 7.500.000,-.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yang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diketahui</a:t>
            </a:r>
            <a:r>
              <a:rPr lang="en-ID" dirty="0"/>
              <a:t> NJOP </a:t>
            </a:r>
            <a:r>
              <a:rPr lang="en-ID" dirty="0" err="1"/>
              <a:t>bumi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Rp. 9.000.000,- dan NJOP </a:t>
            </a:r>
            <a:r>
              <a:rPr lang="en-ID" dirty="0" err="1"/>
              <a:t>Bangunan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Rp. 6.000.000,-</a:t>
            </a:r>
          </a:p>
          <a:p>
            <a:pPr hangingPunct="0"/>
            <a:r>
              <a:rPr lang="en-ID" dirty="0" err="1"/>
              <a:t>Hitung</a:t>
            </a:r>
            <a:r>
              <a:rPr lang="en-ID" dirty="0"/>
              <a:t> PBB </a:t>
            </a:r>
            <a:r>
              <a:rPr lang="en-ID" dirty="0" err="1"/>
              <a:t>terhutang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2023 Tuan Endri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42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37C6-FBA9-43BD-818F-5E015F6E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291A-C1A7-34A3-CE48-862B2B8C9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Tuan </a:t>
            </a:r>
            <a:r>
              <a:rPr lang="en-ID" dirty="0" err="1"/>
              <a:t>Purnaya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Birokrat</a:t>
            </a:r>
            <a:r>
              <a:rPr lang="en-ID" dirty="0"/>
              <a:t> </a:t>
            </a:r>
            <a:r>
              <a:rPr lang="en-ID" dirty="0" err="1"/>
              <a:t>terkenal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3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yang </a:t>
            </a:r>
            <a:r>
              <a:rPr lang="en-ID" dirty="0" err="1"/>
              <a:t>terletak</a:t>
            </a:r>
            <a:r>
              <a:rPr lang="en-ID" dirty="0"/>
              <a:t> di Jakarta.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terletak</a:t>
            </a:r>
            <a:r>
              <a:rPr lang="en-ID" dirty="0"/>
              <a:t> di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Cikini</a:t>
            </a:r>
            <a:r>
              <a:rPr lang="en-ID" dirty="0"/>
              <a:t>  dan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terletak</a:t>
            </a:r>
            <a:r>
              <a:rPr lang="en-ID" dirty="0"/>
              <a:t> di </a:t>
            </a:r>
            <a:r>
              <a:rPr lang="en-ID" dirty="0" err="1"/>
              <a:t>jalan</a:t>
            </a:r>
            <a:r>
              <a:rPr lang="en-ID" dirty="0"/>
              <a:t> Tambora. </a:t>
            </a:r>
            <a:r>
              <a:rPr lang="en-ID" dirty="0" err="1"/>
              <a:t>Diketahui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NJOP </a:t>
            </a:r>
            <a:r>
              <a:rPr lang="en-ID" dirty="0" err="1"/>
              <a:t>bumi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Rp. 3.000.000.000,- (3M) dan NJOP </a:t>
            </a:r>
            <a:r>
              <a:rPr lang="en-ID" dirty="0" err="1"/>
              <a:t>bangunan</a:t>
            </a:r>
            <a:r>
              <a:rPr lang="en-ID" dirty="0"/>
              <a:t> Rp. 4.500.000,- (4,5 M)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yang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diketahui</a:t>
            </a:r>
            <a:r>
              <a:rPr lang="en-ID" dirty="0"/>
              <a:t> NJOP </a:t>
            </a:r>
            <a:r>
              <a:rPr lang="en-ID" dirty="0" err="1"/>
              <a:t>bumi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Rp. 2.000.000.000,- (2 M) dan NJOP </a:t>
            </a:r>
            <a:r>
              <a:rPr lang="en-ID" dirty="0" err="1"/>
              <a:t>Bangunan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Rp. 3.500.000.000,- (3,5 M) dan yang </a:t>
            </a:r>
            <a:r>
              <a:rPr lang="en-ID" dirty="0" err="1"/>
              <a:t>ketiga</a:t>
            </a:r>
            <a:r>
              <a:rPr lang="en-ID" dirty="0"/>
              <a:t> di </a:t>
            </a:r>
            <a:r>
              <a:rPr lang="en-ID" dirty="0" err="1"/>
              <a:t>daerah</a:t>
            </a:r>
            <a:r>
              <a:rPr lang="en-ID" dirty="0"/>
              <a:t> Jakarta Selatan </a:t>
            </a:r>
            <a:r>
              <a:rPr lang="en-ID" dirty="0" err="1"/>
              <a:t>dengan</a:t>
            </a:r>
            <a:r>
              <a:rPr lang="en-ID" dirty="0"/>
              <a:t> Bumi 1.500.000.000 (1.5M) dan </a:t>
            </a:r>
            <a:r>
              <a:rPr lang="en-ID" dirty="0" err="1"/>
              <a:t>Bangunan</a:t>
            </a:r>
            <a:r>
              <a:rPr lang="en-ID" dirty="0"/>
              <a:t> Rp. 2.500.000.000 (2.5M) </a:t>
            </a:r>
            <a:r>
              <a:rPr lang="en-ID" dirty="0" err="1"/>
              <a:t>objek</a:t>
            </a:r>
            <a:r>
              <a:rPr lang="en-ID" dirty="0"/>
              <a:t> yang </a:t>
            </a:r>
            <a:r>
              <a:rPr lang="en-ID" dirty="0" err="1"/>
              <a:t>ketiga</a:t>
            </a:r>
            <a:r>
              <a:rPr lang="en-ID" dirty="0"/>
              <a:t> di </a:t>
            </a:r>
            <a:r>
              <a:rPr lang="en-ID" dirty="0" err="1"/>
              <a:t>peroleh</a:t>
            </a:r>
            <a:r>
              <a:rPr lang="en-ID" dirty="0"/>
              <a:t> </a:t>
            </a:r>
            <a:r>
              <a:rPr lang="en-ID" dirty="0" err="1"/>
              <a:t>bulan</a:t>
            </a:r>
            <a:r>
              <a:rPr lang="en-ID" dirty="0"/>
              <a:t> April 2024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dan dua di </a:t>
            </a:r>
            <a:r>
              <a:rPr lang="en-ID" dirty="0" err="1"/>
              <a:t>peroleh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2021 </a:t>
            </a:r>
            <a:r>
              <a:rPr lang="en-ID" dirty="0" err="1"/>
              <a:t>Hitunglah</a:t>
            </a:r>
            <a:r>
              <a:rPr lang="en-ID" dirty="0"/>
              <a:t> PBB </a:t>
            </a:r>
            <a:r>
              <a:rPr lang="en-ID" dirty="0" err="1"/>
              <a:t>terhutang</a:t>
            </a:r>
            <a:r>
              <a:rPr lang="en-ID" dirty="0"/>
              <a:t> Tuan </a:t>
            </a:r>
            <a:r>
              <a:rPr lang="en-ID" dirty="0" err="1"/>
              <a:t>Purnaya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ketiga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2024.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83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388" y="365127"/>
            <a:ext cx="8673353" cy="1221628"/>
          </a:xfrm>
        </p:spPr>
        <p:txBody>
          <a:bodyPr>
            <a:norm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penghitungan</a:t>
            </a:r>
            <a:r>
              <a:rPr lang="en-US" sz="3600" dirty="0"/>
              <a:t> PBB P2 </a:t>
            </a:r>
            <a:r>
              <a:rPr lang="en-US" sz="3600" dirty="0" err="1"/>
              <a:t>rumah</a:t>
            </a:r>
            <a:r>
              <a:rPr lang="en-US" sz="3600" dirty="0"/>
              <a:t> </a:t>
            </a:r>
            <a:r>
              <a:rPr lang="en-US" sz="3600" dirty="0" err="1"/>
              <a:t>susun</a:t>
            </a:r>
            <a:r>
              <a:rPr lang="en-US" sz="3600" dirty="0"/>
              <a:t>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4" y="1452282"/>
            <a:ext cx="11268636" cy="48947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Perum</a:t>
            </a:r>
            <a:r>
              <a:rPr lang="en-US" dirty="0"/>
              <a:t> </a:t>
            </a:r>
            <a:r>
              <a:rPr lang="en-US" dirty="0" err="1"/>
              <a:t>Perumnas</a:t>
            </a:r>
            <a:r>
              <a:rPr lang="en-US" dirty="0"/>
              <a:t> </a:t>
            </a:r>
            <a:r>
              <a:rPr lang="en-US" dirty="0" err="1"/>
              <a:t>mendirikan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err="1"/>
              <a:t>Luas</a:t>
            </a:r>
            <a:r>
              <a:rPr lang="en-US" dirty="0"/>
              <a:t> Tanah 7.000 M2, NJOP = </a:t>
            </a:r>
            <a:r>
              <a:rPr lang="en-US" dirty="0" err="1"/>
              <a:t>Rp</a:t>
            </a:r>
            <a:r>
              <a:rPr lang="en-US" dirty="0"/>
              <a:t> 394.000/ M2 (</a:t>
            </a:r>
            <a:r>
              <a:rPr lang="en-US" dirty="0" err="1"/>
              <a:t>Kelas</a:t>
            </a:r>
            <a:r>
              <a:rPr lang="en-US" dirty="0"/>
              <a:t> A22)</a:t>
            </a:r>
            <a:br>
              <a:rPr lang="en-US" dirty="0"/>
            </a:br>
            <a:r>
              <a:rPr lang="en-US" dirty="0"/>
              <a:t>b.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Hunian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- </a:t>
            </a:r>
            <a:r>
              <a:rPr lang="en-US" dirty="0" err="1"/>
              <a:t>tipe</a:t>
            </a:r>
            <a:r>
              <a:rPr lang="en-US" dirty="0"/>
              <a:t> 21 (200 unit)</a:t>
            </a:r>
            <a:br>
              <a:rPr lang="en-US" dirty="0"/>
            </a:br>
            <a:r>
              <a:rPr lang="en-US" dirty="0"/>
              <a:t>	- </a:t>
            </a:r>
            <a:r>
              <a:rPr lang="en-US" dirty="0" err="1"/>
              <a:t>tipe</a:t>
            </a:r>
            <a:r>
              <a:rPr lang="en-US" dirty="0"/>
              <a:t> 36 (100 unit)</a:t>
            </a:r>
            <a:br>
              <a:rPr lang="en-US" dirty="0"/>
            </a:br>
            <a:r>
              <a:rPr lang="en-US" dirty="0"/>
              <a:t>	- </a:t>
            </a:r>
            <a:r>
              <a:rPr lang="en-US" dirty="0" err="1"/>
              <a:t>tipe</a:t>
            </a:r>
            <a:r>
              <a:rPr lang="en-US" dirty="0"/>
              <a:t> 48 (50 unit)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Hunian</a:t>
            </a:r>
            <a:r>
              <a:rPr lang="en-US" dirty="0"/>
              <a:t> = 10.200 M2</a:t>
            </a:r>
          </a:p>
          <a:p>
            <a:pPr marL="0" indent="0">
              <a:buNone/>
            </a:pPr>
            <a:r>
              <a:rPr lang="en-US" dirty="0"/>
              <a:t>     NJOP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Hunian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365.000/ M2 (</a:t>
            </a:r>
            <a:r>
              <a:rPr lang="en-US" dirty="0" err="1"/>
              <a:t>Kelas</a:t>
            </a:r>
            <a:r>
              <a:rPr lang="en-US" dirty="0"/>
              <a:t> A8)</a:t>
            </a:r>
            <a:br>
              <a:rPr lang="en-US" dirty="0"/>
            </a:br>
            <a:r>
              <a:rPr lang="en-US" dirty="0"/>
              <a:t>c. 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Bersama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err="1"/>
              <a:t>Tangga</a:t>
            </a:r>
            <a:r>
              <a:rPr lang="en-US" dirty="0"/>
              <a:t>, Kaki Lima </a:t>
            </a:r>
            <a:r>
              <a:rPr lang="en-US" dirty="0" err="1"/>
              <a:t>seluas</a:t>
            </a:r>
            <a:r>
              <a:rPr lang="en-US" dirty="0"/>
              <a:t> 1.800 M2, </a:t>
            </a:r>
            <a:r>
              <a:rPr lang="en-US" dirty="0" err="1"/>
              <a:t>Kelas</a:t>
            </a:r>
            <a:r>
              <a:rPr lang="en-US" dirty="0"/>
              <a:t> A8</a:t>
            </a:r>
            <a:br>
              <a:rPr lang="en-US" dirty="0"/>
            </a:br>
            <a:r>
              <a:rPr lang="en-US" dirty="0"/>
              <a:t>d. 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Sarana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err="1"/>
              <a:t>Jalan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Parkir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 = 2.000 M2, </a:t>
            </a:r>
            <a:r>
              <a:rPr lang="en-US" dirty="0" err="1"/>
              <a:t>Kelas</a:t>
            </a:r>
            <a:r>
              <a:rPr lang="en-US" dirty="0"/>
              <a:t> A8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Hitunglah</a:t>
            </a:r>
            <a:r>
              <a:rPr lang="en-US" dirty="0"/>
              <a:t> PBB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hunian</a:t>
            </a:r>
            <a:r>
              <a:rPr lang="en-US" dirty="0"/>
              <a:t> ?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77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9552"/>
            <a:ext cx="2156012" cy="582707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Perhitungan</a:t>
            </a:r>
            <a:r>
              <a:rPr lang="en-US" sz="2800" b="1" dirty="0">
                <a:solidFill>
                  <a:srgbClr val="FF0000"/>
                </a:solidFill>
              </a:rPr>
              <a:t> 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NJOP Tanah :</a:t>
            </a:r>
            <a:br>
              <a:rPr lang="en-US" dirty="0"/>
            </a:br>
            <a:r>
              <a:rPr lang="en-US" dirty="0"/>
              <a:t>	7.000 X 394.000 = 2.758.000.000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NJOP </a:t>
            </a:r>
            <a:r>
              <a:rPr lang="en-US" dirty="0" err="1"/>
              <a:t>Bangunan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	- </a:t>
            </a:r>
            <a:r>
              <a:rPr lang="en-US" dirty="0" err="1"/>
              <a:t>Hunian</a:t>
            </a:r>
            <a:r>
              <a:rPr lang="en-US" dirty="0"/>
              <a:t>  10.200  X  365.000  =   3.723.000.000</a:t>
            </a:r>
            <a:br>
              <a:rPr lang="en-US" dirty="0"/>
            </a:br>
            <a:r>
              <a:rPr lang="en-US" dirty="0"/>
              <a:t>	- </a:t>
            </a:r>
            <a:r>
              <a:rPr lang="en-US" dirty="0" err="1"/>
              <a:t>Bersama</a:t>
            </a:r>
            <a:r>
              <a:rPr lang="en-US" dirty="0"/>
              <a:t> 1.800  X  365.000   =      657.000.000</a:t>
            </a:r>
            <a:br>
              <a:rPr lang="en-US" dirty="0"/>
            </a:br>
            <a:r>
              <a:rPr lang="en-US" dirty="0"/>
              <a:t>	- </a:t>
            </a:r>
            <a:r>
              <a:rPr lang="en-US" dirty="0" err="1"/>
              <a:t>Sarana</a:t>
            </a:r>
            <a:r>
              <a:rPr lang="en-US" dirty="0"/>
              <a:t>  2.000  X  365.000      </a:t>
            </a:r>
            <a:r>
              <a:rPr lang="en-US" u="sng" dirty="0"/>
              <a:t>=      730.000.000</a:t>
            </a:r>
            <a:br>
              <a:rPr lang="en-US" dirty="0"/>
            </a:br>
            <a:r>
              <a:rPr lang="en-US" dirty="0" err="1"/>
              <a:t>Jumlah</a:t>
            </a:r>
            <a:r>
              <a:rPr lang="en-US" dirty="0"/>
              <a:t> NJOP </a:t>
            </a:r>
            <a:r>
              <a:rPr lang="en-US" dirty="0" err="1"/>
              <a:t>Bangunan</a:t>
            </a:r>
            <a:r>
              <a:rPr lang="en-US" dirty="0"/>
              <a:t>                       </a:t>
            </a:r>
            <a:r>
              <a:rPr lang="en-US" u="sng" dirty="0"/>
              <a:t>=  5.110.000.000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20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76114"/>
            <a:ext cx="3276600" cy="181722"/>
          </a:xfrm>
        </p:spPr>
        <p:txBody>
          <a:bodyPr>
            <a:normAutofit fontScale="90000"/>
          </a:bodyPr>
          <a:lstStyle/>
          <a:p>
            <a:r>
              <a:rPr lang="en-US" dirty="0"/>
              <a:t>PBB </a:t>
            </a:r>
            <a:r>
              <a:rPr lang="en-US" dirty="0" err="1"/>
              <a:t>Tipe</a:t>
            </a:r>
            <a:r>
              <a:rPr lang="en-US" dirty="0"/>
              <a:t> 21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NJOP Tanah 		=  21  :  10.200  x  2.758.000.000  =   5.678.235</a:t>
            </a:r>
            <a:br>
              <a:rPr lang="en-US" dirty="0"/>
            </a:br>
            <a:r>
              <a:rPr lang="en-US" dirty="0"/>
              <a:t>NJOP </a:t>
            </a:r>
            <a:r>
              <a:rPr lang="en-US" dirty="0" err="1"/>
              <a:t>Bangunan</a:t>
            </a:r>
            <a:r>
              <a:rPr lang="en-US" dirty="0"/>
              <a:t> 	=  21  :  10.200  x  5.110.000.000  </a:t>
            </a:r>
            <a:r>
              <a:rPr lang="en-US" u="sng" dirty="0"/>
              <a:t>= 10.520.588</a:t>
            </a:r>
            <a:br>
              <a:rPr lang="en-US" u="sng" dirty="0"/>
            </a:br>
            <a:r>
              <a:rPr lang="en-US" dirty="0"/>
              <a:t>NJOP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Pengenaan</a:t>
            </a:r>
            <a:r>
              <a:rPr lang="en-US" dirty="0"/>
              <a:t> PBB                                                16.198.824</a:t>
            </a:r>
            <a:br>
              <a:rPr lang="en-US" dirty="0"/>
            </a:br>
            <a:r>
              <a:rPr lang="en-US" dirty="0"/>
              <a:t>NJOPTKP							       </a:t>
            </a:r>
            <a:r>
              <a:rPr lang="en-US" u="sng" dirty="0"/>
              <a:t>12.000.000</a:t>
            </a:r>
            <a:br>
              <a:rPr lang="en-US" dirty="0"/>
            </a:br>
            <a:r>
              <a:rPr lang="en-US" dirty="0"/>
              <a:t>NJOP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PBB				         4.198.824</a:t>
            </a:r>
            <a:br>
              <a:rPr lang="en-US" dirty="0"/>
            </a:br>
            <a:r>
              <a:rPr lang="en-US" dirty="0"/>
              <a:t>NJKP    	 	20%    X   4.198.824  =  </a:t>
            </a:r>
            <a:r>
              <a:rPr lang="en-US" dirty="0" err="1"/>
              <a:t>Rp</a:t>
            </a:r>
            <a:r>
              <a:rPr lang="en-US" dirty="0"/>
              <a:t>. 839.765</a:t>
            </a:r>
            <a:br>
              <a:rPr lang="en-US" dirty="0"/>
            </a:br>
            <a:r>
              <a:rPr lang="en-US" dirty="0"/>
              <a:t>PBB </a:t>
            </a:r>
            <a:r>
              <a:rPr lang="en-US" dirty="0" err="1"/>
              <a:t>terutang</a:t>
            </a:r>
            <a:r>
              <a:rPr lang="en-US" dirty="0"/>
              <a:t> 	0,50% X      839.765  =  </a:t>
            </a:r>
            <a:r>
              <a:rPr lang="en-US" dirty="0" err="1"/>
              <a:t>Rp</a:t>
            </a:r>
            <a:r>
              <a:rPr lang="en-US" dirty="0"/>
              <a:t>.     4.199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778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588" y="454773"/>
            <a:ext cx="3070412" cy="51341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PBB </a:t>
            </a:r>
            <a:r>
              <a:rPr lang="en-US" dirty="0" err="1"/>
              <a:t>Tipe</a:t>
            </a:r>
            <a:r>
              <a:rPr lang="en-US" dirty="0"/>
              <a:t> 36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NJOP Tanah 		=  36 :  10.200  x  2.758.000.000  =   9.734.118</a:t>
            </a:r>
            <a:br>
              <a:rPr lang="en-US" dirty="0"/>
            </a:br>
            <a:r>
              <a:rPr lang="en-US" dirty="0"/>
              <a:t>NJOP </a:t>
            </a:r>
            <a:r>
              <a:rPr lang="en-US" dirty="0" err="1"/>
              <a:t>Bangunan</a:t>
            </a:r>
            <a:r>
              <a:rPr lang="en-US" dirty="0"/>
              <a:t> 	=  36 :  10.200   x 5.110.000.000  = </a:t>
            </a:r>
            <a:r>
              <a:rPr lang="en-US" u="sng" dirty="0"/>
              <a:t>18.035.294</a:t>
            </a:r>
            <a:br>
              <a:rPr lang="en-US" u="sng" dirty="0"/>
            </a:br>
            <a:r>
              <a:rPr lang="en-US" dirty="0"/>
              <a:t>NJOP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Pengenaan</a:t>
            </a:r>
            <a:r>
              <a:rPr lang="en-US" dirty="0"/>
              <a:t> PBB 	 			      27.769.412</a:t>
            </a:r>
            <a:br>
              <a:rPr lang="en-US" dirty="0"/>
            </a:br>
            <a:r>
              <a:rPr lang="en-US" dirty="0"/>
              <a:t>NJOPTKP 							      </a:t>
            </a:r>
            <a:r>
              <a:rPr lang="en-US" u="sng" dirty="0"/>
              <a:t>12.000.000</a:t>
            </a:r>
            <a:br>
              <a:rPr lang="en-US" u="sng" dirty="0"/>
            </a:br>
            <a:r>
              <a:rPr lang="en-US" dirty="0"/>
              <a:t>NJOP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PBB                                          15.769.412</a:t>
            </a:r>
            <a:br>
              <a:rPr lang="en-US" dirty="0"/>
            </a:br>
            <a:r>
              <a:rPr lang="en-US" dirty="0"/>
              <a:t>NJKP 			20%    X    15.769.412  = 3.153.882</a:t>
            </a:r>
            <a:br>
              <a:rPr lang="en-US" dirty="0"/>
            </a:br>
            <a:r>
              <a:rPr lang="en-US" dirty="0"/>
              <a:t>PBB </a:t>
            </a:r>
            <a:r>
              <a:rPr lang="en-US" dirty="0" err="1"/>
              <a:t>terutang</a:t>
            </a:r>
            <a:r>
              <a:rPr lang="en-US" dirty="0"/>
              <a:t> 	0,50% X      3.153.882  =      15.769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31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106" y="392020"/>
            <a:ext cx="3097306" cy="638922"/>
          </a:xfrm>
        </p:spPr>
        <p:txBody>
          <a:bodyPr>
            <a:normAutofit fontScale="90000"/>
          </a:bodyPr>
          <a:lstStyle/>
          <a:p>
            <a:r>
              <a:rPr lang="en-US" dirty="0"/>
              <a:t>PBB </a:t>
            </a:r>
            <a:r>
              <a:rPr lang="en-US" dirty="0" err="1"/>
              <a:t>Tipe</a:t>
            </a:r>
            <a:r>
              <a:rPr lang="en-US" dirty="0"/>
              <a:t> 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NJOP Tanah 		=  48  : 10.200  x  2.758.000.000 	= 12.978.824</a:t>
            </a:r>
            <a:br>
              <a:rPr lang="en-US" dirty="0"/>
            </a:br>
            <a:r>
              <a:rPr lang="en-US" dirty="0"/>
              <a:t>NJOP </a:t>
            </a:r>
            <a:r>
              <a:rPr lang="en-US" dirty="0" err="1"/>
              <a:t>Bangunan</a:t>
            </a:r>
            <a:r>
              <a:rPr lang="en-US" dirty="0"/>
              <a:t>      = 48   : 10.200  x  5.110.000.000  	</a:t>
            </a:r>
            <a:r>
              <a:rPr lang="en-US" u="sng" dirty="0"/>
              <a:t>= 24.047.059</a:t>
            </a:r>
            <a:br>
              <a:rPr lang="en-US" u="sng" dirty="0"/>
            </a:br>
            <a:r>
              <a:rPr lang="en-US" dirty="0"/>
              <a:t>NJOP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Pengenaan</a:t>
            </a:r>
            <a:r>
              <a:rPr lang="en-US" dirty="0"/>
              <a:t> PBB 					   37.025.882</a:t>
            </a:r>
            <a:br>
              <a:rPr lang="en-US" dirty="0"/>
            </a:br>
            <a:r>
              <a:rPr lang="en-US" dirty="0"/>
              <a:t>NJOPTKP 								</a:t>
            </a:r>
            <a:r>
              <a:rPr lang="en-US" u="sng" dirty="0"/>
              <a:t>   12.000.000</a:t>
            </a:r>
            <a:br>
              <a:rPr lang="en-US" u="sng" dirty="0"/>
            </a:br>
            <a:r>
              <a:rPr lang="en-US" dirty="0"/>
              <a:t>NJOP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PBB 					   25.025.882</a:t>
            </a:r>
            <a:br>
              <a:rPr lang="en-US" dirty="0"/>
            </a:br>
            <a:r>
              <a:rPr lang="en-US" dirty="0"/>
              <a:t>NJKP			 20% 	   X  25.025.882     = 5.005.176</a:t>
            </a:r>
            <a:br>
              <a:rPr lang="en-US" dirty="0"/>
            </a:br>
            <a:r>
              <a:rPr lang="en-US" dirty="0"/>
              <a:t>PBB </a:t>
            </a:r>
            <a:r>
              <a:rPr lang="en-US" dirty="0" err="1"/>
              <a:t>terutang</a:t>
            </a:r>
            <a:r>
              <a:rPr lang="en-US" dirty="0"/>
              <a:t> 	 0,50%  X    5.005.176      =      25.026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23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71" y="1825625"/>
            <a:ext cx="6530857" cy="4351338"/>
          </a:xfrm>
        </p:spPr>
      </p:pic>
    </p:spTree>
    <p:extLst>
      <p:ext uri="{BB962C8B-B14F-4D97-AF65-F5344CB8AC3E}">
        <p14:creationId xmlns:p14="http://schemas.microsoft.com/office/powerpoint/2010/main" val="30245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32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0" y="2339339"/>
            <a:ext cx="7200900" cy="4051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49032" y="1357794"/>
            <a:ext cx="10451465" cy="206819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  <a:p>
            <a:pPr marL="7883525" marR="5080" indent="-502920">
              <a:lnSpc>
                <a:spcPct val="100000"/>
              </a:lnSpc>
              <a:spcBef>
                <a:spcPts val="1250"/>
              </a:spcBef>
            </a:pPr>
            <a:r>
              <a:rPr sz="3600" b="1" dirty="0">
                <a:latin typeface="Segoe UI"/>
                <a:cs typeface="Segoe UI"/>
              </a:rPr>
              <a:t>1.</a:t>
            </a:r>
            <a:r>
              <a:rPr sz="3600" b="1" spc="-35" dirty="0">
                <a:latin typeface="Segoe UI"/>
                <a:cs typeface="Segoe UI"/>
              </a:rPr>
              <a:t> </a:t>
            </a:r>
            <a:r>
              <a:rPr sz="3600" b="1" spc="-10" dirty="0">
                <a:latin typeface="Segoe UI"/>
                <a:cs typeface="Segoe UI"/>
              </a:rPr>
              <a:t>Sektor </a:t>
            </a:r>
            <a:r>
              <a:rPr sz="3600" b="1" spc="-25" dirty="0">
                <a:latin typeface="Segoe UI"/>
                <a:cs typeface="Segoe UI"/>
              </a:rPr>
              <a:t>Perkebunan</a:t>
            </a:r>
            <a:endParaRPr sz="36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9040" y="3820159"/>
            <a:ext cx="1440179" cy="810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7900" y="4691379"/>
            <a:ext cx="1440179" cy="8102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9040" y="4709159"/>
            <a:ext cx="1434338" cy="8102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97900" y="5595620"/>
            <a:ext cx="1440179" cy="8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99040" y="5595620"/>
            <a:ext cx="1440179" cy="810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32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7900" y="3789679"/>
            <a:ext cx="1440179" cy="810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600" y="2339339"/>
            <a:ext cx="7200900" cy="4051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9032" y="1357794"/>
            <a:ext cx="10373360" cy="206819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  <a:p>
            <a:pPr marL="7883525" marR="5080" indent="-502920">
              <a:lnSpc>
                <a:spcPct val="100000"/>
              </a:lnSpc>
              <a:spcBef>
                <a:spcPts val="1250"/>
              </a:spcBef>
            </a:pPr>
            <a:r>
              <a:rPr sz="3600" b="1" dirty="0">
                <a:latin typeface="Segoe UI"/>
                <a:cs typeface="Segoe UI"/>
              </a:rPr>
              <a:t>2.</a:t>
            </a:r>
            <a:r>
              <a:rPr sz="3600" b="1" spc="-35" dirty="0">
                <a:latin typeface="Segoe UI"/>
                <a:cs typeface="Segoe UI"/>
              </a:rPr>
              <a:t> </a:t>
            </a:r>
            <a:r>
              <a:rPr sz="3600" b="1" spc="-10" dirty="0">
                <a:latin typeface="Segoe UI"/>
                <a:cs typeface="Segoe UI"/>
              </a:rPr>
              <a:t>Sektor Perhutanan</a:t>
            </a:r>
            <a:endParaRPr sz="36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7900" y="4691379"/>
            <a:ext cx="1440179" cy="8102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9040" y="4709159"/>
            <a:ext cx="1434338" cy="8102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97900" y="5595620"/>
            <a:ext cx="1440179" cy="8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99040" y="5595620"/>
            <a:ext cx="1440179" cy="810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9032" y="680720"/>
            <a:ext cx="7155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7900" y="3789679"/>
            <a:ext cx="1440179" cy="810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9040" y="3789679"/>
            <a:ext cx="1440179" cy="8102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600" y="2339339"/>
            <a:ext cx="7256780" cy="40817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49032" y="1303937"/>
            <a:ext cx="10246360" cy="2307590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  <a:p>
            <a:pPr marL="7774305" marR="5080" indent="-393700">
              <a:lnSpc>
                <a:spcPct val="100000"/>
              </a:lnSpc>
              <a:spcBef>
                <a:spcPts val="1270"/>
              </a:spcBef>
            </a:pPr>
            <a:r>
              <a:rPr sz="2800" b="1" dirty="0">
                <a:latin typeface="Segoe UI"/>
                <a:cs typeface="Segoe UI"/>
              </a:rPr>
              <a:t>3.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Sektor Pertambangan Migas</a:t>
            </a:r>
            <a:endParaRPr sz="2800">
              <a:latin typeface="Segoe UI"/>
              <a:cs typeface="Segoe U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9040" y="4709159"/>
            <a:ext cx="1434338" cy="8102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97900" y="5595620"/>
            <a:ext cx="1440179" cy="8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99040" y="5595620"/>
            <a:ext cx="1440179" cy="810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869" y="496569"/>
            <a:ext cx="9899015" cy="0"/>
          </a:xfrm>
          <a:custGeom>
            <a:avLst/>
            <a:gdLst/>
            <a:ahLst/>
            <a:cxnLst/>
            <a:rect l="l" t="t" r="r" b="b"/>
            <a:pathLst>
              <a:path w="9899015">
                <a:moveTo>
                  <a:pt x="0" y="0"/>
                </a:moveTo>
                <a:lnTo>
                  <a:pt x="989876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9032" y="680720"/>
            <a:ext cx="7155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Segoe UI"/>
                <a:cs typeface="Segoe UI"/>
              </a:rPr>
              <a:t>PBB</a:t>
            </a:r>
            <a:r>
              <a:rPr sz="400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apa</a:t>
            </a:r>
            <a:r>
              <a:rPr sz="4000" b="0" spc="-95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saja</a:t>
            </a:r>
            <a:r>
              <a:rPr sz="4000" b="0" spc="-80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yang</a:t>
            </a:r>
            <a:r>
              <a:rPr sz="4000" b="0" spc="-114" dirty="0">
                <a:latin typeface="Segoe UI"/>
                <a:cs typeface="Segoe UI"/>
              </a:rPr>
              <a:t> </a:t>
            </a:r>
            <a:r>
              <a:rPr sz="4000" b="0" dirty="0">
                <a:latin typeface="Segoe UI"/>
                <a:cs typeface="Segoe UI"/>
              </a:rPr>
              <a:t>dikelola</a:t>
            </a:r>
            <a:r>
              <a:rPr sz="4000" b="0" spc="-60" dirty="0">
                <a:latin typeface="Segoe UI"/>
                <a:cs typeface="Segoe UI"/>
              </a:rPr>
              <a:t> </a:t>
            </a:r>
            <a:r>
              <a:rPr sz="4000" b="0" spc="-20" dirty="0">
                <a:latin typeface="Segoe UI"/>
                <a:cs typeface="Segoe UI"/>
              </a:rPr>
              <a:t>oleh</a:t>
            </a:r>
            <a:endParaRPr sz="40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7900" y="3789679"/>
            <a:ext cx="1440179" cy="810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9040" y="3782059"/>
            <a:ext cx="1440179" cy="810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7900" y="4699000"/>
            <a:ext cx="1440179" cy="8102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7600" y="2339339"/>
            <a:ext cx="7171563" cy="40513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9032" y="1303937"/>
            <a:ext cx="10246360" cy="2307590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4000" b="1" dirty="0">
                <a:latin typeface="Segoe UI"/>
                <a:cs typeface="Segoe UI"/>
              </a:rPr>
              <a:t>Direktorat</a:t>
            </a:r>
            <a:r>
              <a:rPr sz="4000" b="1" spc="-65" dirty="0">
                <a:latin typeface="Segoe UI"/>
                <a:cs typeface="Segoe UI"/>
              </a:rPr>
              <a:t> </a:t>
            </a:r>
            <a:r>
              <a:rPr sz="4000" b="1" dirty="0">
                <a:latin typeface="Segoe UI"/>
                <a:cs typeface="Segoe UI"/>
              </a:rPr>
              <a:t>Jenderal</a:t>
            </a:r>
            <a:r>
              <a:rPr sz="4000" b="1" spc="-8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Pajak?</a:t>
            </a:r>
            <a:endParaRPr sz="4000">
              <a:latin typeface="Segoe UI"/>
              <a:cs typeface="Segoe UI"/>
            </a:endParaRPr>
          </a:p>
          <a:p>
            <a:pPr marL="7774305" marR="5080" indent="-393700">
              <a:lnSpc>
                <a:spcPct val="100000"/>
              </a:lnSpc>
              <a:spcBef>
                <a:spcPts val="1270"/>
              </a:spcBef>
            </a:pPr>
            <a:r>
              <a:rPr sz="2800" b="1" dirty="0">
                <a:latin typeface="Segoe UI"/>
                <a:cs typeface="Segoe UI"/>
              </a:rPr>
              <a:t>4.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Sektor Pertambangan </a:t>
            </a:r>
            <a:r>
              <a:rPr sz="2800" b="1" dirty="0">
                <a:latin typeface="Segoe UI"/>
                <a:cs typeface="Segoe UI"/>
              </a:rPr>
              <a:t>Panas</a:t>
            </a:r>
            <a:r>
              <a:rPr sz="2800" b="1" spc="-114" dirty="0">
                <a:latin typeface="Segoe UI"/>
                <a:cs typeface="Segoe UI"/>
              </a:rPr>
              <a:t> </a:t>
            </a:r>
            <a:r>
              <a:rPr sz="2800" b="1" spc="-20" dirty="0">
                <a:latin typeface="Segoe UI"/>
                <a:cs typeface="Segoe UI"/>
              </a:rPr>
              <a:t>Bumi</a:t>
            </a:r>
            <a:endParaRPr sz="2800">
              <a:latin typeface="Segoe UI"/>
              <a:cs typeface="Segoe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97900" y="5595620"/>
            <a:ext cx="1440179" cy="8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99040" y="5595620"/>
            <a:ext cx="1440179" cy="8102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3096</Words>
  <Application>Microsoft Macintosh PowerPoint</Application>
  <PresentationFormat>Widescreen</PresentationFormat>
  <Paragraphs>541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Antique Olive</vt:lpstr>
      <vt:lpstr>Arial</vt:lpstr>
      <vt:lpstr>Arial Black</vt:lpstr>
      <vt:lpstr>Arial MT</vt:lpstr>
      <vt:lpstr>Bookman Old Style</vt:lpstr>
      <vt:lpstr>Calibri</vt:lpstr>
      <vt:lpstr>Calibri Light</vt:lpstr>
      <vt:lpstr>Georgia</vt:lpstr>
      <vt:lpstr>Segoe UI</vt:lpstr>
      <vt:lpstr>Symbol</vt:lpstr>
      <vt:lpstr>Tahoma</vt:lpstr>
      <vt:lpstr>Trebuchet MS</vt:lpstr>
      <vt:lpstr>Wingdings</vt:lpstr>
      <vt:lpstr>Office Theme</vt:lpstr>
      <vt:lpstr>PowerPoint Presentation</vt:lpstr>
      <vt:lpstr>PBB ?</vt:lpstr>
      <vt:lpstr>PowerPoint Presentation</vt:lpstr>
      <vt:lpstr>PowerPoint Presentation</vt:lpstr>
      <vt:lpstr>PMK 186/PMK.03/2019 stdtd PMK-234/PMK.03/2022</vt:lpstr>
      <vt:lpstr>PBB apa saja yang dikelola oleh</vt:lpstr>
      <vt:lpstr>PBB apa saja yang dikelola oleh</vt:lpstr>
      <vt:lpstr>PBB apa saja yang dikelola oleh</vt:lpstr>
      <vt:lpstr>PBB apa saja yang dikelola oleh</vt:lpstr>
      <vt:lpstr>PBB apa saja yang dikelola oleh</vt:lpstr>
      <vt:lpstr>PBB apa saja yang dikelola oleh</vt:lpstr>
      <vt:lpstr>PBB apa saja yang dikelola oleh</vt:lpstr>
      <vt:lpstr>PBB apa saja yang dikelola oleh</vt:lpstr>
      <vt:lpstr>PBB apa saja yang dikelola oleh</vt:lpstr>
      <vt:lpstr>PBB apa saja yang dikelola oleh</vt:lpstr>
      <vt:lpstr>PBB apa saja yang dikelola oleh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Pasal 3 Ayat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Menurut UU No. 28 Tahun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1 </vt:lpstr>
      <vt:lpstr>Latihan 2</vt:lpstr>
      <vt:lpstr>Contoh penghitungan PBB P2 rumah susun. </vt:lpstr>
      <vt:lpstr>Perhitungan : </vt:lpstr>
      <vt:lpstr>PBB Tipe 21 </vt:lpstr>
      <vt:lpstr> PBB Tipe 36 </vt:lpstr>
      <vt:lpstr>PBB Tipe 48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Nuryadin Rahman</cp:lastModifiedBy>
  <cp:revision>24</cp:revision>
  <dcterms:created xsi:type="dcterms:W3CDTF">2020-10-19T02:00:39Z</dcterms:created>
  <dcterms:modified xsi:type="dcterms:W3CDTF">2025-12-14T23:13:55Z</dcterms:modified>
</cp:coreProperties>
</file>